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4">
  <p:sldMasterIdLst>
    <p:sldMasterId id="2147483706" r:id="rId4"/>
  </p:sldMasterIdLst>
  <p:notesMasterIdLst>
    <p:notesMasterId r:id="rId47"/>
  </p:notesMasterIdLst>
  <p:handoutMasterIdLst>
    <p:handoutMasterId r:id="rId48"/>
  </p:handoutMasterIdLst>
  <p:sldIdLst>
    <p:sldId id="256" r:id="rId5"/>
    <p:sldId id="517" r:id="rId6"/>
    <p:sldId id="519" r:id="rId7"/>
    <p:sldId id="518" r:id="rId8"/>
    <p:sldId id="521" r:id="rId9"/>
    <p:sldId id="522" r:id="rId10"/>
    <p:sldId id="523" r:id="rId11"/>
    <p:sldId id="549" r:id="rId12"/>
    <p:sldId id="550" r:id="rId13"/>
    <p:sldId id="551" r:id="rId14"/>
    <p:sldId id="552" r:id="rId15"/>
    <p:sldId id="553" r:id="rId16"/>
    <p:sldId id="554" r:id="rId17"/>
    <p:sldId id="555" r:id="rId18"/>
    <p:sldId id="558" r:id="rId19"/>
    <p:sldId id="557" r:id="rId20"/>
    <p:sldId id="556" r:id="rId21"/>
    <p:sldId id="559" r:id="rId22"/>
    <p:sldId id="560" r:id="rId23"/>
    <p:sldId id="561" r:id="rId24"/>
    <p:sldId id="562" r:id="rId25"/>
    <p:sldId id="563" r:id="rId26"/>
    <p:sldId id="564" r:id="rId27"/>
    <p:sldId id="565" r:id="rId28"/>
    <p:sldId id="566" r:id="rId29"/>
    <p:sldId id="567" r:id="rId30"/>
    <p:sldId id="568" r:id="rId31"/>
    <p:sldId id="569" r:id="rId32"/>
    <p:sldId id="570" r:id="rId33"/>
    <p:sldId id="571" r:id="rId34"/>
    <p:sldId id="572" r:id="rId35"/>
    <p:sldId id="573" r:id="rId36"/>
    <p:sldId id="574" r:id="rId37"/>
    <p:sldId id="575" r:id="rId38"/>
    <p:sldId id="576" r:id="rId39"/>
    <p:sldId id="577" r:id="rId40"/>
    <p:sldId id="578" r:id="rId41"/>
    <p:sldId id="579" r:id="rId42"/>
    <p:sldId id="580" r:id="rId43"/>
    <p:sldId id="581" r:id="rId44"/>
    <p:sldId id="582" r:id="rId45"/>
    <p:sldId id="584" r:id="rId46"/>
  </p:sldIdLst>
  <p:sldSz cx="9144000" cy="6858000" type="screen4x3"/>
  <p:notesSz cx="9928225" cy="6797675"/>
  <p:custDataLst>
    <p:tags r:id="rId49"/>
  </p:custDataLst>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tephen Rafferty" initials="SR" lastIdx="10" clrIdx="0">
    <p:extLst>
      <p:ext uri="{19B8F6BF-5375-455C-9EA6-DF929625EA0E}">
        <p15:presenceInfo xmlns:p15="http://schemas.microsoft.com/office/powerpoint/2012/main" userId="a04426156b3b4a38"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53939"/>
    <a:srgbClr val="F9B277"/>
    <a:srgbClr val="FFB3B3"/>
    <a:srgbClr val="FCD5B5"/>
    <a:srgbClr val="92D050"/>
    <a:srgbClr val="FF7575"/>
    <a:srgbClr val="D7E4BD"/>
    <a:srgbClr val="B21212"/>
    <a:srgbClr val="FF818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BDBED569-4797-4DF1-A0F4-6AAB3CD982D8}" styleName="Light Style 3 - Accent 5">
    <a:wholeTbl>
      <a:tcTxStyle>
        <a:fontRef idx="minor">
          <a:scrgbClr r="0" g="0" b="0"/>
        </a:fontRef>
        <a:schemeClr val="tx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noFill/>
        </a:fill>
      </a:tcStyle>
    </a:wholeTbl>
    <a:band1H>
      <a:tcStyle>
        <a:tcBdr/>
        <a:fill>
          <a:solidFill>
            <a:schemeClr val="accent5">
              <a:alpha val="20000"/>
            </a:schemeClr>
          </a:solidFill>
        </a:fill>
      </a:tcStyle>
    </a:band1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noFill/>
        </a:fill>
      </a:tcStyle>
    </a:lastRow>
    <a:firstRow>
      <a:tcTxStyle b="on"/>
      <a:tcStyle>
        <a:tcBdr>
          <a:bottom>
            <a:ln w="25400" cmpd="sng">
              <a:solidFill>
                <a:schemeClr val="accent5"/>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8382" autoAdjust="0"/>
    <p:restoredTop sz="94646" autoAdjust="0"/>
  </p:normalViewPr>
  <p:slideViewPr>
    <p:cSldViewPr>
      <p:cViewPr varScale="1">
        <p:scale>
          <a:sx n="74" d="100"/>
          <a:sy n="74" d="100"/>
        </p:scale>
        <p:origin x="1476" y="72"/>
      </p:cViewPr>
      <p:guideLst>
        <p:guide orient="horz" pos="2160"/>
        <p:guide pos="2880"/>
      </p:guideLst>
    </p:cSldViewPr>
  </p:slideViewPr>
  <p:outlineViewPr>
    <p:cViewPr>
      <p:scale>
        <a:sx n="33" d="100"/>
        <a:sy n="33" d="100"/>
      </p:scale>
      <p:origin x="30" y="5403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notesMaster" Target="notesMasters/notesMaster1.xml"/><Relationship Id="rId50" Type="http://schemas.openxmlformats.org/officeDocument/2006/relationships/commentAuthors" Target="commentAuthors.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theme" Target="theme/theme1.xml"/><Relationship Id="rId5" Type="http://schemas.openxmlformats.org/officeDocument/2006/relationships/slide" Target="slides/slide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handoutMaster" Target="handoutMasters/handoutMaster1.xml"/><Relationship Id="rId8" Type="http://schemas.openxmlformats.org/officeDocument/2006/relationships/slide" Target="slides/slide4.xml"/><Relationship Id="rId51" Type="http://schemas.openxmlformats.org/officeDocument/2006/relationships/presProps" Target="presProps.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tags" Target="tags/tag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4303313" cy="339884"/>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5622594" y="0"/>
            <a:ext cx="4303313" cy="339884"/>
          </a:xfrm>
          <a:prstGeom prst="rect">
            <a:avLst/>
          </a:prstGeom>
        </p:spPr>
        <p:txBody>
          <a:bodyPr vert="horz" lIns="91440" tIns="45720" rIns="91440" bIns="45720" rtlCol="0"/>
          <a:lstStyle>
            <a:lvl1pPr algn="r">
              <a:defRPr sz="1200"/>
            </a:lvl1pPr>
          </a:lstStyle>
          <a:p>
            <a:fld id="{1105C127-53EC-4625-8674-123C41A42ABE}" type="datetimeFigureOut">
              <a:rPr lang="en-GB" smtClean="0"/>
              <a:pPr/>
              <a:t>02/08/2018</a:t>
            </a:fld>
            <a:endParaRPr lang="en-GB"/>
          </a:p>
        </p:txBody>
      </p:sp>
      <p:sp>
        <p:nvSpPr>
          <p:cNvPr id="4" name="Footer Placeholder 3"/>
          <p:cNvSpPr>
            <a:spLocks noGrp="1"/>
          </p:cNvSpPr>
          <p:nvPr>
            <p:ph type="ftr" sz="quarter" idx="2"/>
          </p:nvPr>
        </p:nvSpPr>
        <p:spPr>
          <a:xfrm>
            <a:off x="0" y="6456699"/>
            <a:ext cx="4303313" cy="339884"/>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5622594" y="6456699"/>
            <a:ext cx="4303313" cy="339884"/>
          </a:xfrm>
          <a:prstGeom prst="rect">
            <a:avLst/>
          </a:prstGeom>
        </p:spPr>
        <p:txBody>
          <a:bodyPr vert="horz" lIns="91440" tIns="45720" rIns="91440" bIns="45720" rtlCol="0" anchor="b"/>
          <a:lstStyle>
            <a:lvl1pPr algn="r">
              <a:defRPr sz="1200"/>
            </a:lvl1pPr>
          </a:lstStyle>
          <a:p>
            <a:fld id="{2D7700F7-D8A8-45F0-BED4-A73ECE481743}" type="slidenum">
              <a:rPr lang="en-GB" smtClean="0"/>
              <a:pPr/>
              <a:t>‹#›</a:t>
            </a:fld>
            <a:endParaRPr lang="en-GB"/>
          </a:p>
        </p:txBody>
      </p:sp>
    </p:spTree>
    <p:extLst>
      <p:ext uri="{BB962C8B-B14F-4D97-AF65-F5344CB8AC3E}">
        <p14:creationId xmlns:p14="http://schemas.microsoft.com/office/powerpoint/2010/main" val="120633224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2" y="0"/>
            <a:ext cx="4302230" cy="339884"/>
          </a:xfrm>
          <a:prstGeom prst="rect">
            <a:avLst/>
          </a:prstGeom>
        </p:spPr>
        <p:txBody>
          <a:bodyPr vert="horz" lIns="91440" tIns="45720" rIns="91440" bIns="45720" rtlCol="0"/>
          <a:lstStyle>
            <a:lvl1pPr algn="l" fontAlgn="auto">
              <a:spcBef>
                <a:spcPts val="0"/>
              </a:spcBef>
              <a:spcAft>
                <a:spcPts val="0"/>
              </a:spcAft>
              <a:defRPr sz="1200">
                <a:latin typeface="+mn-lt"/>
              </a:defRPr>
            </a:lvl1pPr>
          </a:lstStyle>
          <a:p>
            <a:pPr>
              <a:defRPr/>
            </a:pPr>
            <a:endParaRPr lang="en-GB" dirty="0"/>
          </a:p>
        </p:txBody>
      </p:sp>
      <p:sp>
        <p:nvSpPr>
          <p:cNvPr id="3" name="Date Placeholder 2"/>
          <p:cNvSpPr>
            <a:spLocks noGrp="1"/>
          </p:cNvSpPr>
          <p:nvPr>
            <p:ph type="dt" idx="1"/>
          </p:nvPr>
        </p:nvSpPr>
        <p:spPr>
          <a:xfrm>
            <a:off x="5623699" y="0"/>
            <a:ext cx="4302230" cy="339884"/>
          </a:xfrm>
          <a:prstGeom prst="rect">
            <a:avLst/>
          </a:prstGeom>
        </p:spPr>
        <p:txBody>
          <a:bodyPr vert="horz" lIns="91440" tIns="45720" rIns="91440" bIns="45720" rtlCol="0"/>
          <a:lstStyle>
            <a:lvl1pPr algn="r" fontAlgn="auto">
              <a:spcBef>
                <a:spcPts val="0"/>
              </a:spcBef>
              <a:spcAft>
                <a:spcPts val="0"/>
              </a:spcAft>
              <a:defRPr sz="1200" smtClean="0">
                <a:latin typeface="+mn-lt"/>
              </a:defRPr>
            </a:lvl1pPr>
          </a:lstStyle>
          <a:p>
            <a:pPr>
              <a:defRPr/>
            </a:pPr>
            <a:fld id="{8D4DA8F5-F804-4FB2-8A6B-A884CF09C514}" type="datetimeFigureOut">
              <a:rPr lang="en-US"/>
              <a:pPr>
                <a:defRPr/>
              </a:pPr>
              <a:t>8/2/2018</a:t>
            </a:fld>
            <a:endParaRPr lang="en-GB" dirty="0"/>
          </a:p>
        </p:txBody>
      </p:sp>
      <p:sp>
        <p:nvSpPr>
          <p:cNvPr id="4" name="Slide Image Placeholder 3"/>
          <p:cNvSpPr>
            <a:spLocks noGrp="1" noRot="1" noChangeAspect="1"/>
          </p:cNvSpPr>
          <p:nvPr>
            <p:ph type="sldImg" idx="2"/>
          </p:nvPr>
        </p:nvSpPr>
        <p:spPr>
          <a:xfrm>
            <a:off x="3263900" y="509588"/>
            <a:ext cx="3400425" cy="2549525"/>
          </a:xfrm>
          <a:prstGeom prst="rect">
            <a:avLst/>
          </a:prstGeom>
          <a:noFill/>
          <a:ln w="12700">
            <a:solidFill>
              <a:prstClr val="black"/>
            </a:solidFill>
          </a:ln>
        </p:spPr>
        <p:txBody>
          <a:bodyPr vert="horz" lIns="91440" tIns="45720" rIns="91440" bIns="45720" rtlCol="0" anchor="ctr"/>
          <a:lstStyle/>
          <a:p>
            <a:pPr lvl="0"/>
            <a:endParaRPr lang="en-GB" noProof="0" dirty="0"/>
          </a:p>
        </p:txBody>
      </p:sp>
      <p:sp>
        <p:nvSpPr>
          <p:cNvPr id="5" name="Notes Placeholder 4"/>
          <p:cNvSpPr>
            <a:spLocks noGrp="1"/>
          </p:cNvSpPr>
          <p:nvPr>
            <p:ph type="body" sz="quarter" idx="3"/>
          </p:nvPr>
        </p:nvSpPr>
        <p:spPr>
          <a:xfrm>
            <a:off x="992824" y="3228896"/>
            <a:ext cx="7942580" cy="3058954"/>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a:p>
        </p:txBody>
      </p:sp>
      <p:sp>
        <p:nvSpPr>
          <p:cNvPr id="6" name="Footer Placeholder 5"/>
          <p:cNvSpPr>
            <a:spLocks noGrp="1"/>
          </p:cNvSpPr>
          <p:nvPr>
            <p:ph type="ftr" sz="quarter" idx="4"/>
          </p:nvPr>
        </p:nvSpPr>
        <p:spPr>
          <a:xfrm>
            <a:off x="2" y="6456612"/>
            <a:ext cx="4302230" cy="339884"/>
          </a:xfrm>
          <a:prstGeom prst="rect">
            <a:avLst/>
          </a:prstGeom>
        </p:spPr>
        <p:txBody>
          <a:bodyPr vert="horz" lIns="91440" tIns="45720" rIns="91440" bIns="45720" rtlCol="0" anchor="b"/>
          <a:lstStyle>
            <a:lvl1pPr algn="l" fontAlgn="auto">
              <a:spcBef>
                <a:spcPts val="0"/>
              </a:spcBef>
              <a:spcAft>
                <a:spcPts val="0"/>
              </a:spcAft>
              <a:defRPr sz="1200">
                <a:latin typeface="+mn-lt"/>
              </a:defRPr>
            </a:lvl1pPr>
          </a:lstStyle>
          <a:p>
            <a:pPr>
              <a:defRPr/>
            </a:pPr>
            <a:endParaRPr lang="en-GB" dirty="0"/>
          </a:p>
        </p:txBody>
      </p:sp>
      <p:sp>
        <p:nvSpPr>
          <p:cNvPr id="7" name="Slide Number Placeholder 6"/>
          <p:cNvSpPr>
            <a:spLocks noGrp="1"/>
          </p:cNvSpPr>
          <p:nvPr>
            <p:ph type="sldNum" sz="quarter" idx="5"/>
          </p:nvPr>
        </p:nvSpPr>
        <p:spPr>
          <a:xfrm>
            <a:off x="5623699" y="6456612"/>
            <a:ext cx="4302230" cy="339884"/>
          </a:xfrm>
          <a:prstGeom prst="rect">
            <a:avLst/>
          </a:prstGeom>
        </p:spPr>
        <p:txBody>
          <a:bodyPr vert="horz" lIns="91440" tIns="45720" rIns="91440" bIns="45720" rtlCol="0" anchor="b"/>
          <a:lstStyle>
            <a:lvl1pPr algn="r" fontAlgn="auto">
              <a:spcBef>
                <a:spcPts val="0"/>
              </a:spcBef>
              <a:spcAft>
                <a:spcPts val="0"/>
              </a:spcAft>
              <a:defRPr sz="1200" smtClean="0">
                <a:latin typeface="+mn-lt"/>
              </a:defRPr>
            </a:lvl1pPr>
          </a:lstStyle>
          <a:p>
            <a:pPr>
              <a:defRPr/>
            </a:pPr>
            <a:fld id="{E6C00DB4-E585-43D3-9A29-E1C42556C769}" type="slidenum">
              <a:rPr lang="en-GB"/>
              <a:pPr>
                <a:defRPr/>
              </a:pPr>
              <a:t>‹#›</a:t>
            </a:fld>
            <a:endParaRPr lang="en-GB" dirty="0"/>
          </a:p>
        </p:txBody>
      </p:sp>
    </p:spTree>
    <p:extLst>
      <p:ext uri="{BB962C8B-B14F-4D97-AF65-F5344CB8AC3E}">
        <p14:creationId xmlns:p14="http://schemas.microsoft.com/office/powerpoint/2010/main" val="3102326407"/>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Image Placeholder 1"/>
          <p:cNvSpPr>
            <a:spLocks noGrp="1" noRot="1" noChangeAspect="1" noTextEdit="1"/>
          </p:cNvSpPr>
          <p:nvPr>
            <p:ph type="sldImg"/>
          </p:nvPr>
        </p:nvSpPr>
        <p:spPr bwMode="auto">
          <a:noFill/>
          <a:ln>
            <a:solidFill>
              <a:srgbClr val="000000"/>
            </a:solidFill>
            <a:miter lim="800000"/>
            <a:headEnd/>
            <a:tailEnd/>
          </a:ln>
        </p:spPr>
      </p:sp>
      <p:sp>
        <p:nvSpPr>
          <p:cNvPr id="13315"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331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080FBC8F-7200-45DD-A4E3-40F9EE471788}" type="slidenum">
              <a:rPr lang="en-GB"/>
              <a:pPr fontAlgn="base">
                <a:spcBef>
                  <a:spcPct val="0"/>
                </a:spcBef>
                <a:spcAft>
                  <a:spcPct val="0"/>
                </a:spcAft>
              </a:pPr>
              <a:t>1</a:t>
            </a:fld>
            <a:endParaRPr lang="en-GB" dirty="0"/>
          </a:p>
        </p:txBody>
      </p:sp>
    </p:spTree>
    <p:extLst>
      <p:ext uri="{BB962C8B-B14F-4D97-AF65-F5344CB8AC3E}">
        <p14:creationId xmlns:p14="http://schemas.microsoft.com/office/powerpoint/2010/main" val="103396647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10</a:t>
            </a:fld>
            <a:endParaRPr lang="en-GB" dirty="0"/>
          </a:p>
        </p:txBody>
      </p:sp>
    </p:spTree>
    <p:extLst>
      <p:ext uri="{BB962C8B-B14F-4D97-AF65-F5344CB8AC3E}">
        <p14:creationId xmlns:p14="http://schemas.microsoft.com/office/powerpoint/2010/main" val="95126887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11</a:t>
            </a:fld>
            <a:endParaRPr lang="en-GB" dirty="0"/>
          </a:p>
        </p:txBody>
      </p:sp>
    </p:spTree>
    <p:extLst>
      <p:ext uri="{BB962C8B-B14F-4D97-AF65-F5344CB8AC3E}">
        <p14:creationId xmlns:p14="http://schemas.microsoft.com/office/powerpoint/2010/main" val="322420874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12</a:t>
            </a:fld>
            <a:endParaRPr lang="en-GB" dirty="0"/>
          </a:p>
        </p:txBody>
      </p:sp>
    </p:spTree>
    <p:extLst>
      <p:ext uri="{BB962C8B-B14F-4D97-AF65-F5344CB8AC3E}">
        <p14:creationId xmlns:p14="http://schemas.microsoft.com/office/powerpoint/2010/main" val="73365734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13</a:t>
            </a:fld>
            <a:endParaRPr lang="en-GB" dirty="0"/>
          </a:p>
        </p:txBody>
      </p:sp>
    </p:spTree>
    <p:extLst>
      <p:ext uri="{BB962C8B-B14F-4D97-AF65-F5344CB8AC3E}">
        <p14:creationId xmlns:p14="http://schemas.microsoft.com/office/powerpoint/2010/main" val="334649150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14</a:t>
            </a:fld>
            <a:endParaRPr lang="en-GB" dirty="0"/>
          </a:p>
        </p:txBody>
      </p:sp>
    </p:spTree>
    <p:extLst>
      <p:ext uri="{BB962C8B-B14F-4D97-AF65-F5344CB8AC3E}">
        <p14:creationId xmlns:p14="http://schemas.microsoft.com/office/powerpoint/2010/main" val="414772779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15</a:t>
            </a:fld>
            <a:endParaRPr lang="en-GB" dirty="0"/>
          </a:p>
        </p:txBody>
      </p:sp>
    </p:spTree>
    <p:extLst>
      <p:ext uri="{BB962C8B-B14F-4D97-AF65-F5344CB8AC3E}">
        <p14:creationId xmlns:p14="http://schemas.microsoft.com/office/powerpoint/2010/main" val="66807560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16</a:t>
            </a:fld>
            <a:endParaRPr lang="en-GB" dirty="0"/>
          </a:p>
        </p:txBody>
      </p:sp>
    </p:spTree>
    <p:extLst>
      <p:ext uri="{BB962C8B-B14F-4D97-AF65-F5344CB8AC3E}">
        <p14:creationId xmlns:p14="http://schemas.microsoft.com/office/powerpoint/2010/main" val="914521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17</a:t>
            </a:fld>
            <a:endParaRPr lang="en-GB" dirty="0"/>
          </a:p>
        </p:txBody>
      </p:sp>
    </p:spTree>
    <p:extLst>
      <p:ext uri="{BB962C8B-B14F-4D97-AF65-F5344CB8AC3E}">
        <p14:creationId xmlns:p14="http://schemas.microsoft.com/office/powerpoint/2010/main" val="142441131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18</a:t>
            </a:fld>
            <a:endParaRPr lang="en-GB" dirty="0"/>
          </a:p>
        </p:txBody>
      </p:sp>
    </p:spTree>
    <p:extLst>
      <p:ext uri="{BB962C8B-B14F-4D97-AF65-F5344CB8AC3E}">
        <p14:creationId xmlns:p14="http://schemas.microsoft.com/office/powerpoint/2010/main" val="269857860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19</a:t>
            </a:fld>
            <a:endParaRPr lang="en-GB" dirty="0"/>
          </a:p>
        </p:txBody>
      </p:sp>
    </p:spTree>
    <p:extLst>
      <p:ext uri="{BB962C8B-B14F-4D97-AF65-F5344CB8AC3E}">
        <p14:creationId xmlns:p14="http://schemas.microsoft.com/office/powerpoint/2010/main" val="414590586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a:t>
            </a:fld>
            <a:endParaRPr lang="en-GB" dirty="0"/>
          </a:p>
        </p:txBody>
      </p:sp>
    </p:spTree>
    <p:extLst>
      <p:ext uri="{BB962C8B-B14F-4D97-AF65-F5344CB8AC3E}">
        <p14:creationId xmlns:p14="http://schemas.microsoft.com/office/powerpoint/2010/main" val="282527291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20</a:t>
            </a:fld>
            <a:endParaRPr lang="en-GB" dirty="0"/>
          </a:p>
        </p:txBody>
      </p:sp>
    </p:spTree>
    <p:extLst>
      <p:ext uri="{BB962C8B-B14F-4D97-AF65-F5344CB8AC3E}">
        <p14:creationId xmlns:p14="http://schemas.microsoft.com/office/powerpoint/2010/main" val="267952696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21</a:t>
            </a:fld>
            <a:endParaRPr lang="en-GB" dirty="0"/>
          </a:p>
        </p:txBody>
      </p:sp>
    </p:spTree>
    <p:extLst>
      <p:ext uri="{BB962C8B-B14F-4D97-AF65-F5344CB8AC3E}">
        <p14:creationId xmlns:p14="http://schemas.microsoft.com/office/powerpoint/2010/main" val="140184700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22</a:t>
            </a:fld>
            <a:endParaRPr lang="en-GB" dirty="0"/>
          </a:p>
        </p:txBody>
      </p:sp>
    </p:spTree>
    <p:extLst>
      <p:ext uri="{BB962C8B-B14F-4D97-AF65-F5344CB8AC3E}">
        <p14:creationId xmlns:p14="http://schemas.microsoft.com/office/powerpoint/2010/main" val="24871197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23</a:t>
            </a:fld>
            <a:endParaRPr lang="en-GB" dirty="0"/>
          </a:p>
        </p:txBody>
      </p:sp>
    </p:spTree>
    <p:extLst>
      <p:ext uri="{BB962C8B-B14F-4D97-AF65-F5344CB8AC3E}">
        <p14:creationId xmlns:p14="http://schemas.microsoft.com/office/powerpoint/2010/main" val="293291266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24</a:t>
            </a:fld>
            <a:endParaRPr lang="en-GB" dirty="0"/>
          </a:p>
        </p:txBody>
      </p:sp>
    </p:spTree>
    <p:extLst>
      <p:ext uri="{BB962C8B-B14F-4D97-AF65-F5344CB8AC3E}">
        <p14:creationId xmlns:p14="http://schemas.microsoft.com/office/powerpoint/2010/main" val="239510350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solidFill>
                  <a:prstClr val="black"/>
                </a:solidFill>
              </a:rPr>
              <a:pPr fontAlgn="base">
                <a:spcBef>
                  <a:spcPct val="0"/>
                </a:spcBef>
                <a:spcAft>
                  <a:spcPct val="0"/>
                </a:spcAft>
              </a:pPr>
              <a:t>25</a:t>
            </a:fld>
            <a:endParaRPr lang="en-GB" dirty="0">
              <a:solidFill>
                <a:prstClr val="black"/>
              </a:solidFill>
            </a:endParaRPr>
          </a:p>
        </p:txBody>
      </p:sp>
    </p:spTree>
    <p:extLst>
      <p:ext uri="{BB962C8B-B14F-4D97-AF65-F5344CB8AC3E}">
        <p14:creationId xmlns:p14="http://schemas.microsoft.com/office/powerpoint/2010/main" val="1197543652"/>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solidFill>
                  <a:prstClr val="black"/>
                </a:solidFill>
              </a:rPr>
              <a:pPr fontAlgn="base">
                <a:spcBef>
                  <a:spcPct val="0"/>
                </a:spcBef>
                <a:spcAft>
                  <a:spcPct val="0"/>
                </a:spcAft>
              </a:pPr>
              <a:t>26</a:t>
            </a:fld>
            <a:endParaRPr lang="en-GB" dirty="0">
              <a:solidFill>
                <a:prstClr val="black"/>
              </a:solidFill>
            </a:endParaRPr>
          </a:p>
        </p:txBody>
      </p:sp>
    </p:spTree>
    <p:extLst>
      <p:ext uri="{BB962C8B-B14F-4D97-AF65-F5344CB8AC3E}">
        <p14:creationId xmlns:p14="http://schemas.microsoft.com/office/powerpoint/2010/main" val="3125676468"/>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solidFill>
                  <a:prstClr val="black"/>
                </a:solidFill>
              </a:rPr>
              <a:pPr fontAlgn="base">
                <a:spcBef>
                  <a:spcPct val="0"/>
                </a:spcBef>
                <a:spcAft>
                  <a:spcPct val="0"/>
                </a:spcAft>
              </a:pPr>
              <a:t>27</a:t>
            </a:fld>
            <a:endParaRPr lang="en-GB" dirty="0">
              <a:solidFill>
                <a:prstClr val="black"/>
              </a:solidFill>
            </a:endParaRPr>
          </a:p>
        </p:txBody>
      </p:sp>
    </p:spTree>
    <p:extLst>
      <p:ext uri="{BB962C8B-B14F-4D97-AF65-F5344CB8AC3E}">
        <p14:creationId xmlns:p14="http://schemas.microsoft.com/office/powerpoint/2010/main" val="2075881374"/>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solidFill>
                  <a:prstClr val="black"/>
                </a:solidFill>
              </a:rPr>
              <a:pPr fontAlgn="base">
                <a:spcBef>
                  <a:spcPct val="0"/>
                </a:spcBef>
                <a:spcAft>
                  <a:spcPct val="0"/>
                </a:spcAft>
              </a:pPr>
              <a:t>28</a:t>
            </a:fld>
            <a:endParaRPr lang="en-GB" dirty="0">
              <a:solidFill>
                <a:prstClr val="black"/>
              </a:solidFill>
            </a:endParaRPr>
          </a:p>
        </p:txBody>
      </p:sp>
    </p:spTree>
    <p:extLst>
      <p:ext uri="{BB962C8B-B14F-4D97-AF65-F5344CB8AC3E}">
        <p14:creationId xmlns:p14="http://schemas.microsoft.com/office/powerpoint/2010/main" val="740623576"/>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solidFill>
                  <a:prstClr val="black"/>
                </a:solidFill>
              </a:rPr>
              <a:pPr fontAlgn="base">
                <a:spcBef>
                  <a:spcPct val="0"/>
                </a:spcBef>
                <a:spcAft>
                  <a:spcPct val="0"/>
                </a:spcAft>
              </a:pPr>
              <a:t>29</a:t>
            </a:fld>
            <a:endParaRPr lang="en-GB" dirty="0">
              <a:solidFill>
                <a:prstClr val="black"/>
              </a:solidFill>
            </a:endParaRPr>
          </a:p>
        </p:txBody>
      </p:sp>
    </p:spTree>
    <p:extLst>
      <p:ext uri="{BB962C8B-B14F-4D97-AF65-F5344CB8AC3E}">
        <p14:creationId xmlns:p14="http://schemas.microsoft.com/office/powerpoint/2010/main" val="143050981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3</a:t>
            </a:fld>
            <a:endParaRPr lang="en-GB" dirty="0"/>
          </a:p>
        </p:txBody>
      </p:sp>
    </p:spTree>
    <p:extLst>
      <p:ext uri="{BB962C8B-B14F-4D97-AF65-F5344CB8AC3E}">
        <p14:creationId xmlns:p14="http://schemas.microsoft.com/office/powerpoint/2010/main" val="2508437725"/>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solidFill>
                  <a:prstClr val="black"/>
                </a:solidFill>
              </a:rPr>
              <a:pPr fontAlgn="base">
                <a:spcBef>
                  <a:spcPct val="0"/>
                </a:spcBef>
                <a:spcAft>
                  <a:spcPct val="0"/>
                </a:spcAft>
              </a:pPr>
              <a:t>30</a:t>
            </a:fld>
            <a:endParaRPr lang="en-GB" dirty="0">
              <a:solidFill>
                <a:prstClr val="black"/>
              </a:solidFill>
            </a:endParaRPr>
          </a:p>
        </p:txBody>
      </p:sp>
    </p:spTree>
    <p:extLst>
      <p:ext uri="{BB962C8B-B14F-4D97-AF65-F5344CB8AC3E}">
        <p14:creationId xmlns:p14="http://schemas.microsoft.com/office/powerpoint/2010/main" val="4287679429"/>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solidFill>
                  <a:prstClr val="black"/>
                </a:solidFill>
              </a:rPr>
              <a:pPr fontAlgn="base">
                <a:spcBef>
                  <a:spcPct val="0"/>
                </a:spcBef>
                <a:spcAft>
                  <a:spcPct val="0"/>
                </a:spcAft>
              </a:pPr>
              <a:t>31</a:t>
            </a:fld>
            <a:endParaRPr lang="en-GB" dirty="0">
              <a:solidFill>
                <a:prstClr val="black"/>
              </a:solidFill>
            </a:endParaRPr>
          </a:p>
        </p:txBody>
      </p:sp>
    </p:spTree>
    <p:extLst>
      <p:ext uri="{BB962C8B-B14F-4D97-AF65-F5344CB8AC3E}">
        <p14:creationId xmlns:p14="http://schemas.microsoft.com/office/powerpoint/2010/main" val="2014991831"/>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32</a:t>
            </a:fld>
            <a:endParaRPr lang="en-GB" dirty="0"/>
          </a:p>
        </p:txBody>
      </p:sp>
    </p:spTree>
    <p:extLst>
      <p:ext uri="{BB962C8B-B14F-4D97-AF65-F5344CB8AC3E}">
        <p14:creationId xmlns:p14="http://schemas.microsoft.com/office/powerpoint/2010/main" val="2098719141"/>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33</a:t>
            </a:fld>
            <a:endParaRPr lang="en-GB" dirty="0"/>
          </a:p>
        </p:txBody>
      </p:sp>
    </p:spTree>
    <p:extLst>
      <p:ext uri="{BB962C8B-B14F-4D97-AF65-F5344CB8AC3E}">
        <p14:creationId xmlns:p14="http://schemas.microsoft.com/office/powerpoint/2010/main" val="356765339"/>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solidFill>
                  <a:prstClr val="black"/>
                </a:solidFill>
              </a:rPr>
              <a:pPr fontAlgn="base">
                <a:spcBef>
                  <a:spcPct val="0"/>
                </a:spcBef>
                <a:spcAft>
                  <a:spcPct val="0"/>
                </a:spcAft>
              </a:pPr>
              <a:t>34</a:t>
            </a:fld>
            <a:endParaRPr lang="en-GB" dirty="0">
              <a:solidFill>
                <a:prstClr val="black"/>
              </a:solidFill>
            </a:endParaRPr>
          </a:p>
        </p:txBody>
      </p:sp>
    </p:spTree>
    <p:extLst>
      <p:ext uri="{BB962C8B-B14F-4D97-AF65-F5344CB8AC3E}">
        <p14:creationId xmlns:p14="http://schemas.microsoft.com/office/powerpoint/2010/main" val="3737637451"/>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solidFill>
                  <a:prstClr val="black"/>
                </a:solidFill>
              </a:rPr>
              <a:pPr fontAlgn="base">
                <a:spcBef>
                  <a:spcPct val="0"/>
                </a:spcBef>
                <a:spcAft>
                  <a:spcPct val="0"/>
                </a:spcAft>
              </a:pPr>
              <a:t>35</a:t>
            </a:fld>
            <a:endParaRPr lang="en-GB" dirty="0">
              <a:solidFill>
                <a:prstClr val="black"/>
              </a:solidFill>
            </a:endParaRPr>
          </a:p>
        </p:txBody>
      </p:sp>
    </p:spTree>
    <p:extLst>
      <p:ext uri="{BB962C8B-B14F-4D97-AF65-F5344CB8AC3E}">
        <p14:creationId xmlns:p14="http://schemas.microsoft.com/office/powerpoint/2010/main" val="177630281"/>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solidFill>
                  <a:prstClr val="black"/>
                </a:solidFill>
              </a:rPr>
              <a:pPr fontAlgn="base">
                <a:spcBef>
                  <a:spcPct val="0"/>
                </a:spcBef>
                <a:spcAft>
                  <a:spcPct val="0"/>
                </a:spcAft>
              </a:pPr>
              <a:t>36</a:t>
            </a:fld>
            <a:endParaRPr lang="en-GB" dirty="0">
              <a:solidFill>
                <a:prstClr val="black"/>
              </a:solidFill>
            </a:endParaRPr>
          </a:p>
        </p:txBody>
      </p:sp>
    </p:spTree>
    <p:extLst>
      <p:ext uri="{BB962C8B-B14F-4D97-AF65-F5344CB8AC3E}">
        <p14:creationId xmlns:p14="http://schemas.microsoft.com/office/powerpoint/2010/main" val="681707599"/>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solidFill>
                  <a:prstClr val="black"/>
                </a:solidFill>
              </a:rPr>
              <a:pPr fontAlgn="base">
                <a:spcBef>
                  <a:spcPct val="0"/>
                </a:spcBef>
                <a:spcAft>
                  <a:spcPct val="0"/>
                </a:spcAft>
              </a:pPr>
              <a:t>37</a:t>
            </a:fld>
            <a:endParaRPr lang="en-GB" dirty="0">
              <a:solidFill>
                <a:prstClr val="black"/>
              </a:solidFill>
            </a:endParaRPr>
          </a:p>
        </p:txBody>
      </p:sp>
    </p:spTree>
    <p:extLst>
      <p:ext uri="{BB962C8B-B14F-4D97-AF65-F5344CB8AC3E}">
        <p14:creationId xmlns:p14="http://schemas.microsoft.com/office/powerpoint/2010/main" val="2210403795"/>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38</a:t>
            </a:fld>
            <a:endParaRPr lang="en-GB" dirty="0"/>
          </a:p>
        </p:txBody>
      </p:sp>
    </p:spTree>
    <p:extLst>
      <p:ext uri="{BB962C8B-B14F-4D97-AF65-F5344CB8AC3E}">
        <p14:creationId xmlns:p14="http://schemas.microsoft.com/office/powerpoint/2010/main" val="1970872339"/>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39</a:t>
            </a:fld>
            <a:endParaRPr lang="en-GB" dirty="0"/>
          </a:p>
        </p:txBody>
      </p:sp>
    </p:spTree>
    <p:extLst>
      <p:ext uri="{BB962C8B-B14F-4D97-AF65-F5344CB8AC3E}">
        <p14:creationId xmlns:p14="http://schemas.microsoft.com/office/powerpoint/2010/main" val="414466148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4</a:t>
            </a:fld>
            <a:endParaRPr lang="en-GB" dirty="0"/>
          </a:p>
        </p:txBody>
      </p:sp>
    </p:spTree>
    <p:extLst>
      <p:ext uri="{BB962C8B-B14F-4D97-AF65-F5344CB8AC3E}">
        <p14:creationId xmlns:p14="http://schemas.microsoft.com/office/powerpoint/2010/main" val="2293504034"/>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40</a:t>
            </a:fld>
            <a:endParaRPr lang="en-GB" dirty="0"/>
          </a:p>
        </p:txBody>
      </p:sp>
    </p:spTree>
    <p:extLst>
      <p:ext uri="{BB962C8B-B14F-4D97-AF65-F5344CB8AC3E}">
        <p14:creationId xmlns:p14="http://schemas.microsoft.com/office/powerpoint/2010/main" val="727392799"/>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41</a:t>
            </a:fld>
            <a:endParaRPr lang="en-GB" dirty="0"/>
          </a:p>
        </p:txBody>
      </p:sp>
    </p:spTree>
    <p:extLst>
      <p:ext uri="{BB962C8B-B14F-4D97-AF65-F5344CB8AC3E}">
        <p14:creationId xmlns:p14="http://schemas.microsoft.com/office/powerpoint/2010/main" val="2944443433"/>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solidFill>
                  <a:prstClr val="black"/>
                </a:solidFill>
              </a:rPr>
              <a:pPr fontAlgn="base">
                <a:spcBef>
                  <a:spcPct val="0"/>
                </a:spcBef>
                <a:spcAft>
                  <a:spcPct val="0"/>
                </a:spcAft>
              </a:pPr>
              <a:t>42</a:t>
            </a:fld>
            <a:endParaRPr lang="en-GB" dirty="0">
              <a:solidFill>
                <a:prstClr val="black"/>
              </a:solidFill>
            </a:endParaRPr>
          </a:p>
        </p:txBody>
      </p:sp>
    </p:spTree>
    <p:extLst>
      <p:ext uri="{BB962C8B-B14F-4D97-AF65-F5344CB8AC3E}">
        <p14:creationId xmlns:p14="http://schemas.microsoft.com/office/powerpoint/2010/main" val="22187002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5</a:t>
            </a:fld>
            <a:endParaRPr lang="en-GB" dirty="0"/>
          </a:p>
        </p:txBody>
      </p:sp>
    </p:spTree>
    <p:extLst>
      <p:ext uri="{BB962C8B-B14F-4D97-AF65-F5344CB8AC3E}">
        <p14:creationId xmlns:p14="http://schemas.microsoft.com/office/powerpoint/2010/main" val="310879821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6</a:t>
            </a:fld>
            <a:endParaRPr lang="en-GB" dirty="0"/>
          </a:p>
        </p:txBody>
      </p:sp>
    </p:spTree>
    <p:extLst>
      <p:ext uri="{BB962C8B-B14F-4D97-AF65-F5344CB8AC3E}">
        <p14:creationId xmlns:p14="http://schemas.microsoft.com/office/powerpoint/2010/main" val="128186285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7</a:t>
            </a:fld>
            <a:endParaRPr lang="en-GB" dirty="0"/>
          </a:p>
        </p:txBody>
      </p:sp>
    </p:spTree>
    <p:extLst>
      <p:ext uri="{BB962C8B-B14F-4D97-AF65-F5344CB8AC3E}">
        <p14:creationId xmlns:p14="http://schemas.microsoft.com/office/powerpoint/2010/main" val="420729196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8</a:t>
            </a:fld>
            <a:endParaRPr lang="en-GB" dirty="0"/>
          </a:p>
        </p:txBody>
      </p:sp>
    </p:spTree>
    <p:extLst>
      <p:ext uri="{BB962C8B-B14F-4D97-AF65-F5344CB8AC3E}">
        <p14:creationId xmlns:p14="http://schemas.microsoft.com/office/powerpoint/2010/main" val="236578895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9</a:t>
            </a:fld>
            <a:endParaRPr lang="en-GB" dirty="0"/>
          </a:p>
        </p:txBody>
      </p:sp>
    </p:spTree>
    <p:extLst>
      <p:ext uri="{BB962C8B-B14F-4D97-AF65-F5344CB8AC3E}">
        <p14:creationId xmlns:p14="http://schemas.microsoft.com/office/powerpoint/2010/main" val="154037665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slide" Target="../slides/slide25.xml"/><Relationship Id="rId2" Type="http://schemas.openxmlformats.org/officeDocument/2006/relationships/slide" Target="../slides/slide8.xml"/><Relationship Id="rId1" Type="http://schemas.openxmlformats.org/officeDocument/2006/relationships/slideMaster" Target="../slideMasters/slideMaster1.xml"/><Relationship Id="rId5" Type="http://schemas.openxmlformats.org/officeDocument/2006/relationships/image" Target="../media/image2.jpeg"/><Relationship Id="rId4" Type="http://schemas.openxmlformats.org/officeDocument/2006/relationships/slide" Target="../slides/slide15.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BrookeWeston">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latin typeface="Calibri" pitchFamily="34" charset="0"/>
              <a:cs typeface="Calibri" pitchFamily="34" charset="0"/>
            </a:endParaRPr>
          </a:p>
        </p:txBody>
      </p:sp>
      <p:sp>
        <p:nvSpPr>
          <p:cNvPr id="9" name="Title 8"/>
          <p:cNvSpPr>
            <a:spLocks noGrp="1"/>
          </p:cNvSpPr>
          <p:nvPr>
            <p:ph type="ctrTitle"/>
          </p:nvPr>
        </p:nvSpPr>
        <p:spPr>
          <a:xfrm>
            <a:off x="685800" y="214290"/>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latin typeface="Calibri" pitchFamily="34" charset="0"/>
                <a:cs typeface="Calibri" pitchFamily="34" charset="0"/>
              </a:defRPr>
            </a:lvl1pPr>
            <a:extLst/>
          </a:lstStyle>
          <a:p>
            <a:r>
              <a:rPr kumimoji="0" lang="en-US" smtClean="0"/>
              <a:t>Click to edit Master 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latin typeface="Calibri" pitchFamily="34" charset="0"/>
                <a:cs typeface="Calibri" pitchFamily="34" charset="0"/>
              </a:endParaRPr>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latin typeface="Calibri" pitchFamily="34" charset="0"/>
                <a:cs typeface="Calibri" pitchFamily="34" charset="0"/>
              </a:endParaRPr>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extLst>
                  <a:ext uri="{28A0092B-C50C-407E-A947-70E740481C1C}">
                    <a14:useLocalDpi xmlns:a14="http://schemas.microsoft.com/office/drawing/2010/main"/>
                  </a:ext>
                </a:extLst>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latin typeface="Calibri" pitchFamily="34" charset="0"/>
                <a:cs typeface="Calibri" pitchFamily="34" charset="0"/>
              </a:endParaRPr>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17" name="Subtitle 16"/>
          <p:cNvSpPr>
            <a:spLocks noGrp="1"/>
          </p:cNvSpPr>
          <p:nvPr>
            <p:ph type="subTitle" idx="1"/>
          </p:nvPr>
        </p:nvSpPr>
        <p:spPr>
          <a:xfrm>
            <a:off x="871566" y="5515444"/>
            <a:ext cx="7772400" cy="1199704"/>
          </a:xfrm>
        </p:spPr>
        <p:txBody>
          <a:bodyPr lIns="45720" rIns="45720"/>
          <a:lstStyle>
            <a:lvl1pPr marL="0" marR="64008" indent="0" algn="r">
              <a:buNone/>
              <a:defRPr b="1">
                <a:solidFill>
                  <a:schemeClr val="bg1"/>
                </a:solidFill>
                <a:latin typeface="Calibri" pitchFamily="34" charset="0"/>
                <a:cs typeface="Calibri" pitchFamily="34" charset="0"/>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dirty="0"/>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titleOnly" preserve="1">
  <p:cSld name="LO1 1-7">
    <p:spTree>
      <p:nvGrpSpPr>
        <p:cNvPr id="1" name=""/>
        <p:cNvGrpSpPr/>
        <p:nvPr/>
      </p:nvGrpSpPr>
      <p:grpSpPr>
        <a:xfrm>
          <a:off x="0" y="0"/>
          <a:ext cx="0" cy="0"/>
          <a:chOff x="0" y="0"/>
          <a:chExt cx="0" cy="0"/>
        </a:xfrm>
      </p:grpSpPr>
      <p:sp>
        <p:nvSpPr>
          <p:cNvPr id="6" name="Title 5"/>
          <p:cNvSpPr>
            <a:spLocks noGrp="1"/>
          </p:cNvSpPr>
          <p:nvPr>
            <p:ph type="title"/>
          </p:nvPr>
        </p:nvSpPr>
        <p:spPr>
          <a:xfrm>
            <a:off x="35495" y="44624"/>
            <a:ext cx="7736961" cy="615053"/>
          </a:xfrm>
        </p:spPr>
        <p:txBody>
          <a:bodyPr rtlCol="0"/>
          <a:lstStyle>
            <a:lvl1pPr>
              <a:defRPr>
                <a:latin typeface="Calibri" pitchFamily="34" charset="0"/>
                <a:cs typeface="Calibri" pitchFamily="34" charset="0"/>
              </a:defRPr>
            </a:lvl1pPr>
            <a:extLst/>
          </a:lstStyle>
          <a:p>
            <a:r>
              <a:rPr kumimoji="0" lang="en-US" dirty="0" smtClean="0"/>
              <a:t>Click to edit Master title style</a:t>
            </a:r>
            <a:endParaRPr kumimoji="0" lang="en-US" dirty="0"/>
          </a:p>
        </p:txBody>
      </p:sp>
      <p:sp>
        <p:nvSpPr>
          <p:cNvPr id="4" name="Round Same Side Corner Rectangle 3">
            <a:hlinkClick r:id="rId2" action="ppaction://hlinksldjump"/>
          </p:cNvPr>
          <p:cNvSpPr/>
          <p:nvPr/>
        </p:nvSpPr>
        <p:spPr>
          <a:xfrm>
            <a:off x="1300482" y="659677"/>
            <a:ext cx="2623446"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400" b="1" dirty="0" smtClean="0">
                <a:latin typeface="Arial" panose="020B0604020202020204" pitchFamily="34" charset="0"/>
                <a:cs typeface="Arial" panose="020B0604020202020204" pitchFamily="34" charset="0"/>
              </a:rPr>
              <a:t>17.1 – Centralise/Decentralise</a:t>
            </a:r>
            <a:endParaRPr lang="en-GB" sz="1400" b="1" dirty="0">
              <a:latin typeface="Arial" panose="020B0604020202020204" pitchFamily="34" charset="0"/>
              <a:cs typeface="Arial" panose="020B0604020202020204" pitchFamily="34" charset="0"/>
            </a:endParaRPr>
          </a:p>
        </p:txBody>
      </p:sp>
      <p:sp>
        <p:nvSpPr>
          <p:cNvPr id="5" name="Round Same Side Corner Rectangle 4">
            <a:hlinkClick r:id="rId3" action="ppaction://hlinksldjump"/>
          </p:cNvPr>
          <p:cNvSpPr/>
          <p:nvPr/>
        </p:nvSpPr>
        <p:spPr>
          <a:xfrm>
            <a:off x="202158" y="659677"/>
            <a:ext cx="1057474" cy="357190"/>
          </a:xfrm>
          <a:prstGeom prst="round2SameRect">
            <a:avLst/>
          </a:prstGeom>
          <a:effectLst/>
        </p:spPr>
        <p:style>
          <a:lnRef idx="0">
            <a:schemeClr val="accent1"/>
          </a:lnRef>
          <a:fillRef idx="3">
            <a:schemeClr val="accent1"/>
          </a:fillRef>
          <a:effectRef idx="3">
            <a:schemeClr val="accent1"/>
          </a:effectRef>
          <a:fontRef idx="minor">
            <a:schemeClr val="lt1"/>
          </a:fontRef>
        </p:style>
        <p:txBody>
          <a:bodyPr lIns="45720" rIns="45720" rtlCol="0" anchor="ctr"/>
          <a:lstStyle/>
          <a:p>
            <a:pPr algn="ctr"/>
            <a:r>
              <a:rPr lang="en-GB" sz="1400" b="1" dirty="0" smtClean="0">
                <a:latin typeface="Arial" panose="020B0604020202020204" pitchFamily="34" charset="0"/>
                <a:cs typeface="Arial" panose="020B0604020202020204" pitchFamily="34" charset="0"/>
              </a:rPr>
              <a:t>Questions</a:t>
            </a:r>
            <a:endParaRPr lang="en-GB" sz="1400" b="1" dirty="0">
              <a:latin typeface="Arial" panose="020B0604020202020204" pitchFamily="34" charset="0"/>
              <a:cs typeface="Arial" panose="020B0604020202020204" pitchFamily="34" charset="0"/>
            </a:endParaRPr>
          </a:p>
        </p:txBody>
      </p:sp>
      <p:sp>
        <p:nvSpPr>
          <p:cNvPr id="11" name="Round Same Side Corner Rectangle 10">
            <a:hlinkClick r:id="rId4" action="ppaction://hlinksldjump"/>
          </p:cNvPr>
          <p:cNvSpPr/>
          <p:nvPr userDrawn="1"/>
        </p:nvSpPr>
        <p:spPr>
          <a:xfrm>
            <a:off x="3964778" y="659677"/>
            <a:ext cx="2263406"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IE" sz="1400" b="1" dirty="0" smtClean="0">
                <a:latin typeface="Arial" panose="020B0604020202020204" pitchFamily="34" charset="0"/>
                <a:cs typeface="Arial" panose="020B0604020202020204" pitchFamily="34" charset="0"/>
              </a:rPr>
              <a:t>17.2</a:t>
            </a:r>
            <a:r>
              <a:rPr lang="en-IE" sz="1400" b="1" baseline="0" dirty="0" smtClean="0">
                <a:latin typeface="Arial" panose="020B0604020202020204" pitchFamily="34" charset="0"/>
                <a:cs typeface="Arial" panose="020B0604020202020204" pitchFamily="34" charset="0"/>
              </a:rPr>
              <a:t> – Chain of Command</a:t>
            </a:r>
            <a:endParaRPr lang="en-GB" sz="1400" b="1" dirty="0">
              <a:latin typeface="Arial" panose="020B0604020202020204" pitchFamily="34" charset="0"/>
              <a:cs typeface="Arial" panose="020B0604020202020204" pitchFamily="34" charset="0"/>
            </a:endParaRPr>
          </a:p>
        </p:txBody>
      </p:sp>
      <p:sp>
        <p:nvSpPr>
          <p:cNvPr id="15" name="Content Placeholder 1"/>
          <p:cNvSpPr txBox="1">
            <a:spLocks/>
          </p:cNvSpPr>
          <p:nvPr/>
        </p:nvSpPr>
        <p:spPr>
          <a:xfrm>
            <a:off x="177105" y="1016867"/>
            <a:ext cx="8787383" cy="5724501"/>
          </a:xfrm>
          <a:prstGeom prst="rect">
            <a:avLst/>
          </a:prstGeom>
          <a:solidFill>
            <a:schemeClr val="bg1"/>
          </a:solidFill>
          <a:ln w="38100">
            <a:solidFill>
              <a:schemeClr val="accent3"/>
            </a:solidFill>
          </a:ln>
          <a:effectLst>
            <a:outerShdw blurRad="50800" dist="38100" dir="2700000" algn="tl" rotWithShape="0">
              <a:prstClr val="black">
                <a:alpha val="40000"/>
              </a:prstClr>
            </a:outerShdw>
          </a:effectLst>
        </p:spPr>
        <p:txBody>
          <a:bodyPr vert="horz">
            <a:noAutofit/>
          </a:bodyPr>
          <a:lstStyle/>
          <a:p>
            <a:pPr marL="109728" marR="0" lvl="0" indent="0" algn="l" defTabSz="914400" rtl="0" eaLnBrk="1" fontAlgn="auto" latinLnBrk="0" hangingPunct="1">
              <a:lnSpc>
                <a:spcPct val="100000"/>
              </a:lnSpc>
              <a:spcBef>
                <a:spcPts val="600"/>
              </a:spcBef>
              <a:spcAft>
                <a:spcPts val="600"/>
              </a:spcAft>
              <a:buClr>
                <a:schemeClr val="accent1"/>
              </a:buClr>
              <a:buSzPct val="68000"/>
              <a:buFont typeface="Wingdings 3"/>
              <a:buNone/>
              <a:tabLst/>
              <a:defRPr/>
            </a:pPr>
            <a:endPar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endParaRPr>
          </a:p>
          <a:p>
            <a:pPr marL="109728" marR="0" lvl="0" indent="0" algn="l" defTabSz="914400" rtl="0" eaLnBrk="1" fontAlgn="auto" latinLnBrk="0" hangingPunct="1">
              <a:lnSpc>
                <a:spcPct val="100000"/>
              </a:lnSpc>
              <a:spcBef>
                <a:spcPts val="600"/>
              </a:spcBef>
              <a:spcAft>
                <a:spcPts val="600"/>
              </a:spcAft>
              <a:buClr>
                <a:schemeClr val="accent1"/>
              </a:buClr>
              <a:buSzPct val="68000"/>
              <a:buFont typeface="Wingdings 3"/>
              <a:buNone/>
              <a:tabLst/>
              <a:defRPr/>
            </a:pPr>
            <a: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t/>
            </a:r>
            <a:b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br>
            <a: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t/>
            </a:r>
            <a:b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br>
            <a:endParaRPr kumimoji="0" lang="en-GB" sz="1600" b="0" i="0" u="none" strike="noStrike" kern="1200" cap="none" spc="0" normalizeH="0" baseline="0" noProof="0" dirty="0">
              <a:ln>
                <a:noFill/>
              </a:ln>
              <a:solidFill>
                <a:schemeClr val="tx1"/>
              </a:solidFill>
              <a:effectLst/>
              <a:uLnTx/>
              <a:uFillTx/>
              <a:latin typeface="Calibri" pitchFamily="34" charset="0"/>
              <a:ea typeface="+mn-ea"/>
              <a:cs typeface="Calibri" pitchFamily="34" charset="0"/>
            </a:endParaRPr>
          </a:p>
        </p:txBody>
      </p:sp>
      <p:pic>
        <p:nvPicPr>
          <p:cNvPr id="8" name="Picture 7"/>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8172400" y="44624"/>
            <a:ext cx="936104" cy="899050"/>
          </a:xfrm>
          <a:prstGeom prst="rect">
            <a:avLst/>
          </a:prstGeom>
        </p:spPr>
      </p:pic>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13648" y="5937012"/>
            <a:ext cx="3203848"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latin typeface="Calibri" pitchFamily="34" charset="0"/>
              <a:cs typeface="Calibri" pitchFamily="34" charset="0"/>
            </a:endParaRPr>
          </a:p>
        </p:txBody>
      </p:sp>
      <p:sp>
        <p:nvSpPr>
          <p:cNvPr id="12" name="Freeform 11"/>
          <p:cNvSpPr>
            <a:spLocks/>
          </p:cNvSpPr>
          <p:nvPr/>
        </p:nvSpPr>
        <p:spPr bwMode="auto">
          <a:xfrm>
            <a:off x="1" y="5924550"/>
            <a:ext cx="2339752"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latin typeface="Calibri" pitchFamily="34" charset="0"/>
              <a:cs typeface="Calibri" pitchFamily="34" charset="0"/>
            </a:endParaRPr>
          </a:p>
        </p:txBody>
      </p:sp>
      <p:sp>
        <p:nvSpPr>
          <p:cNvPr id="14" name="Right Triangle 13"/>
          <p:cNvSpPr>
            <a:spLocks/>
          </p:cNvSpPr>
          <p:nvPr/>
        </p:nvSpPr>
        <p:spPr bwMode="auto">
          <a:xfrm>
            <a:off x="-6042" y="5949279"/>
            <a:ext cx="1913746" cy="922841"/>
          </a:xfrm>
          <a:prstGeom prst="rtTriangle">
            <a:avLst/>
          </a:prstGeom>
          <a:blipFill>
            <a:blip r:embed="rId4" cstate="print">
              <a:alphaModFix amt="50000"/>
              <a:extLst>
                <a:ext uri="{28A0092B-C50C-407E-A947-70E740481C1C}">
                  <a14:useLocalDpi xmlns:a14="http://schemas.microsoft.com/office/drawing/2010/main"/>
                </a:ext>
              </a:extLst>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latin typeface="Calibri" pitchFamily="34" charset="0"/>
              <a:cs typeface="Calibri" pitchFamily="34" charset="0"/>
            </a:endParaRPr>
          </a:p>
        </p:txBody>
      </p:sp>
      <p:cxnSp>
        <p:nvCxnSpPr>
          <p:cNvPr id="15" name="Straight Connector 14"/>
          <p:cNvCxnSpPr>
            <a:stCxn id="14" idx="0"/>
            <a:endCxn id="14" idx="4"/>
          </p:cNvCxnSpPr>
          <p:nvPr/>
        </p:nvCxnSpPr>
        <p:spPr>
          <a:xfrm rot="16200000" flipH="1">
            <a:off x="489410" y="5453826"/>
            <a:ext cx="922841" cy="1913746"/>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4"/>
            <a:ext cx="8229600" cy="857256"/>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dirty="0"/>
          </a:p>
        </p:txBody>
      </p:sp>
      <p:sp>
        <p:nvSpPr>
          <p:cNvPr id="30" name="Text Placeholder 29"/>
          <p:cNvSpPr>
            <a:spLocks noGrp="1"/>
          </p:cNvSpPr>
          <p:nvPr>
            <p:ph type="body" idx="1"/>
          </p:nvPr>
        </p:nvSpPr>
        <p:spPr>
          <a:xfrm>
            <a:off x="457200" y="1000108"/>
            <a:ext cx="8229600" cy="4929222"/>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lt1" tx1="dk1" bg2="lt2" tx2="dk2" accent1="accent1" accent2="accent2" accent3="accent3" accent4="accent4" accent5="accent5" accent6="accent6" hlink="hlink" folHlink="folHlink"/>
  <p:sldLayoutIdLst>
    <p:sldLayoutId id="2147483707" r:id="rId1"/>
    <p:sldLayoutId id="2147483711" r:id="rId2"/>
  </p:sldLayoutIdLst>
  <p:timing>
    <p:tnLst>
      <p:par>
        <p:cTn id="1" dur="indefinite" restart="never" nodeType="tmRoot"/>
      </p:par>
    </p:tnLst>
  </p:timing>
  <p:txStyles>
    <p:titleStyle>
      <a:lvl1pPr algn="l" rtl="0" eaLnBrk="1" latinLnBrk="0" hangingPunct="1">
        <a:spcBef>
          <a:spcPct val="0"/>
        </a:spcBef>
        <a:buNone/>
        <a:defRPr kumimoji="0" sz="4400" b="1" kern="1200">
          <a:solidFill>
            <a:schemeClr val="tx2"/>
          </a:solidFill>
          <a:effectLst>
            <a:outerShdw blurRad="31750" dist="25400" dir="5400000" algn="tl" rotWithShape="0">
              <a:srgbClr val="000000">
                <a:alpha val="25000"/>
              </a:srgbClr>
            </a:outerShdw>
          </a:effectLst>
          <a:latin typeface="Calibri" pitchFamily="34" charset="0"/>
          <a:ea typeface="+mj-ea"/>
          <a:cs typeface="Calibri" pitchFamily="34" charset="0"/>
        </a:defRPr>
      </a:lvl1pPr>
      <a:extLst/>
    </p:titleStyle>
    <p:bodyStyle>
      <a:lvl1pPr marL="365760" indent="-256032" algn="l" rtl="0" eaLnBrk="1" latinLnBrk="0" hangingPunct="1">
        <a:spcBef>
          <a:spcPts val="0"/>
        </a:spcBef>
        <a:spcAft>
          <a:spcPts val="600"/>
        </a:spcAft>
        <a:buClr>
          <a:schemeClr val="accent1"/>
        </a:buClr>
        <a:buSzPct val="68000"/>
        <a:buFont typeface="Wingdings 3"/>
        <a:buChar char=""/>
        <a:defRPr kumimoji="0" sz="2700" kern="1200">
          <a:solidFill>
            <a:schemeClr val="tx1"/>
          </a:solidFill>
          <a:latin typeface="Calibri" pitchFamily="34" charset="0"/>
          <a:ea typeface="+mn-ea"/>
          <a:cs typeface="Calibri" pitchFamily="34" charset="0"/>
        </a:defRPr>
      </a:lvl1pPr>
      <a:lvl2pPr marL="621792" indent="-228600" algn="l" rtl="0" eaLnBrk="1" latinLnBrk="0" hangingPunct="1">
        <a:spcBef>
          <a:spcPts val="0"/>
        </a:spcBef>
        <a:spcAft>
          <a:spcPts val="600"/>
        </a:spcAft>
        <a:buClr>
          <a:schemeClr val="accent1"/>
        </a:buClr>
        <a:buFont typeface="Verdana"/>
        <a:buChar char="◦"/>
        <a:defRPr kumimoji="0" sz="2300" kern="1200">
          <a:solidFill>
            <a:schemeClr val="tx1"/>
          </a:solidFill>
          <a:latin typeface="Calibri" pitchFamily="34" charset="0"/>
          <a:ea typeface="+mn-ea"/>
          <a:cs typeface="Calibri" pitchFamily="34" charset="0"/>
        </a:defRPr>
      </a:lvl2pPr>
      <a:lvl3pPr marL="859536" indent="-228600" algn="l" rtl="0" eaLnBrk="1" latinLnBrk="0" hangingPunct="1">
        <a:spcBef>
          <a:spcPts val="0"/>
        </a:spcBef>
        <a:spcAft>
          <a:spcPts val="600"/>
        </a:spcAft>
        <a:buClr>
          <a:schemeClr val="accent2"/>
        </a:buClr>
        <a:buSzPct val="100000"/>
        <a:buFont typeface="Wingdings 2"/>
        <a:buChar char=""/>
        <a:defRPr kumimoji="0" sz="2100" kern="1200">
          <a:solidFill>
            <a:schemeClr val="tx1"/>
          </a:solidFill>
          <a:latin typeface="Calibri" pitchFamily="34" charset="0"/>
          <a:ea typeface="+mn-ea"/>
          <a:cs typeface="Calibri" pitchFamily="34" charset="0"/>
        </a:defRPr>
      </a:lvl3pPr>
      <a:lvl4pPr marL="1143000" indent="-228600" algn="l" rtl="0" eaLnBrk="1" latinLnBrk="0" hangingPunct="1">
        <a:spcBef>
          <a:spcPts val="0"/>
        </a:spcBef>
        <a:spcAft>
          <a:spcPts val="600"/>
        </a:spcAft>
        <a:buClr>
          <a:schemeClr val="accent2"/>
        </a:buClr>
        <a:buFont typeface="Wingdings 2"/>
        <a:buChar char=""/>
        <a:defRPr kumimoji="0" sz="1900" kern="1200">
          <a:solidFill>
            <a:schemeClr val="tx1"/>
          </a:solidFill>
          <a:latin typeface="Calibri" pitchFamily="34" charset="0"/>
          <a:ea typeface="+mn-ea"/>
          <a:cs typeface="Calibri" pitchFamily="34" charset="0"/>
        </a:defRPr>
      </a:lvl4pPr>
      <a:lvl5pPr marL="1371600" indent="-228600" algn="l" rtl="0" eaLnBrk="1" latinLnBrk="0" hangingPunct="1">
        <a:spcBef>
          <a:spcPts val="0"/>
        </a:spcBef>
        <a:spcAft>
          <a:spcPts val="600"/>
        </a:spcAft>
        <a:buClr>
          <a:schemeClr val="accent2"/>
        </a:buClr>
        <a:buFont typeface="Wingdings 2"/>
        <a:buChar char=""/>
        <a:defRPr kumimoji="0" sz="1800" kern="1200">
          <a:solidFill>
            <a:schemeClr val="tx1"/>
          </a:solidFill>
          <a:latin typeface="Calibri" pitchFamily="34" charset="0"/>
          <a:ea typeface="+mn-ea"/>
          <a:cs typeface="Calibri" pitchFamily="34" charset="0"/>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4.jpe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21.xml"/><Relationship Id="rId1" Type="http://schemas.openxmlformats.org/officeDocument/2006/relationships/slideLayout" Target="../slideLayouts/slideLayout2.xml"/><Relationship Id="rId5" Type="http://schemas.openxmlformats.org/officeDocument/2006/relationships/image" Target="../media/image8.gif"/><Relationship Id="rId4" Type="http://schemas.openxmlformats.org/officeDocument/2006/relationships/image" Target="../media/image7.jpeg"/></Relationships>
</file>

<file path=ppt/slides/_rels/slide2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24.xml"/><Relationship Id="rId1" Type="http://schemas.openxmlformats.org/officeDocument/2006/relationships/slideLayout" Target="../slideLayouts/slideLayout2.xml"/><Relationship Id="rId4" Type="http://schemas.openxmlformats.org/officeDocument/2006/relationships/image" Target="../media/image11.gif"/></Relationships>
</file>

<file path=ppt/slides/_rels/slide25.xml.rels><?xml version="1.0" encoding="UTF-8" standalone="yes"?>
<Relationships xmlns="http://schemas.openxmlformats.org/package/2006/relationships"><Relationship Id="rId3" Type="http://schemas.openxmlformats.org/officeDocument/2006/relationships/hyperlink" Target="Resources/Chapter%2002/17%20-%20Exam%20Questions.docx" TargetMode="External"/><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hyperlink" Target="Resources/Chapter%2002/17%20-%20Exam%20Questions.docx" TargetMode="External"/><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7.xml"/><Relationship Id="rId1" Type="http://schemas.openxmlformats.org/officeDocument/2006/relationships/slideLayout" Target="../slideLayouts/slideLayout2.xml"/><Relationship Id="rId4" Type="http://schemas.openxmlformats.org/officeDocument/2006/relationships/hyperlink" Target="Resources/Chapter%2002/17%20-%20Exam%20Questions.docx" TargetMode="External"/></Relationships>
</file>

<file path=ppt/slides/_rels/slide28.xml.rels><?xml version="1.0" encoding="UTF-8" standalone="yes"?>
<Relationships xmlns="http://schemas.openxmlformats.org/package/2006/relationships"><Relationship Id="rId3" Type="http://schemas.openxmlformats.org/officeDocument/2006/relationships/hyperlink" Target="Resources/Chapter%2002/17%20-%20Exam%20Questions.docx" TargetMode="External"/><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hyperlink" Target="Resources/Chapter%2002/17%20-%20Exam%20Questions.docx" TargetMode="External"/><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13.jpeg"/><Relationship Id="rId7" Type="http://schemas.openxmlformats.org/officeDocument/2006/relationships/hyperlink" Target="Resources/Chapter%2002/17%20-%20Exam%20Questions.docx" TargetMode="External"/><Relationship Id="rId2" Type="http://schemas.openxmlformats.org/officeDocument/2006/relationships/notesSlide" Target="../notesSlides/notesSlide30.xml"/><Relationship Id="rId1" Type="http://schemas.openxmlformats.org/officeDocument/2006/relationships/slideLayout" Target="../slideLayouts/slideLayout2.xml"/><Relationship Id="rId6" Type="http://schemas.openxmlformats.org/officeDocument/2006/relationships/image" Target="../media/image16.jpeg"/><Relationship Id="rId5" Type="http://schemas.openxmlformats.org/officeDocument/2006/relationships/image" Target="../media/image15.jpeg"/><Relationship Id="rId4" Type="http://schemas.openxmlformats.org/officeDocument/2006/relationships/image" Target="../media/image14.jpeg"/></Relationships>
</file>

<file path=ppt/slides/_rels/slide31.xml.rels><?xml version="1.0" encoding="UTF-8" standalone="yes"?>
<Relationships xmlns="http://schemas.openxmlformats.org/package/2006/relationships"><Relationship Id="rId3" Type="http://schemas.openxmlformats.org/officeDocument/2006/relationships/hyperlink" Target="Resources/Chapter%2002/17%20-%20Exam%20Questions.docx" TargetMode="External"/><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hyperlink" Target="Resources/Chapter%2002/17%20-%20Exam%20Questions.docx" TargetMode="External"/><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hyperlink" Target="Resources/Chapter%2002/17%20-%20Exam%20Questions.docx" TargetMode="External"/><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hyperlink" Target="Resources/Chapter%2002/17%20-%20Exam%20Questions.docx" TargetMode="External"/><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hyperlink" Target="Resources/Chapter%2002/17%20-%20Exam%20Questions.docx" TargetMode="External"/><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hyperlink" Target="Resources/Chapter%2002/17%20-%20Exam%20Questions.docx" TargetMode="External"/><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hyperlink" Target="Resources/Chapter%2002/17%20-%20Exam%20Questions.docx" TargetMode="External"/><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38.xml"/><Relationship Id="rId1" Type="http://schemas.openxmlformats.org/officeDocument/2006/relationships/slideLayout" Target="../slideLayouts/slideLayout2.xml"/><Relationship Id="rId4" Type="http://schemas.openxmlformats.org/officeDocument/2006/relationships/hyperlink" Target="Resources/Chapter%2002/17%20-%20Exam%20Questions.docx" TargetMode="External"/></Relationships>
</file>

<file path=ppt/slides/_rels/slide39.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39.xml"/><Relationship Id="rId1" Type="http://schemas.openxmlformats.org/officeDocument/2006/relationships/slideLayout" Target="../slideLayouts/slideLayout2.xml"/><Relationship Id="rId4" Type="http://schemas.openxmlformats.org/officeDocument/2006/relationships/hyperlink" Target="Resources/Chapter%2002/17%20-%20Exam%20Questions.docx" TargetMode="Externa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40.xml"/><Relationship Id="rId1" Type="http://schemas.openxmlformats.org/officeDocument/2006/relationships/slideLayout" Target="../slideLayouts/slideLayout2.xml"/><Relationship Id="rId4" Type="http://schemas.openxmlformats.org/officeDocument/2006/relationships/hyperlink" Target="Resources/Chapter%2002/17%20-%20Exam%20Questions.docx" TargetMode="External"/></Relationships>
</file>

<file path=ppt/slides/_rels/slide41.xml.rels><?xml version="1.0" encoding="UTF-8" standalone="yes"?>
<Relationships xmlns="http://schemas.openxmlformats.org/package/2006/relationships"><Relationship Id="rId3" Type="http://schemas.openxmlformats.org/officeDocument/2006/relationships/image" Target="../media/image20.jpg"/><Relationship Id="rId2" Type="http://schemas.openxmlformats.org/officeDocument/2006/relationships/notesSlide" Target="../notesSlides/notesSlide41.xml"/><Relationship Id="rId1" Type="http://schemas.openxmlformats.org/officeDocument/2006/relationships/slideLayout" Target="../slideLayouts/slideLayout2.xml"/><Relationship Id="rId4" Type="http://schemas.openxmlformats.org/officeDocument/2006/relationships/hyperlink" Target="Resources/Chapter%2002/17%20-%20Exam%20Questions.docx" TargetMode="External"/></Relationships>
</file>

<file path=ppt/slides/_rels/slide42.xml.rels><?xml version="1.0" encoding="UTF-8" standalone="yes"?>
<Relationships xmlns="http://schemas.openxmlformats.org/package/2006/relationships"><Relationship Id="rId3" Type="http://schemas.openxmlformats.org/officeDocument/2006/relationships/hyperlink" Target="Resources/Chapter%2002/17%20-%20Exam%20Questions.docx" TargetMode="External"/><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07504" y="5517232"/>
            <a:ext cx="8928992" cy="771076"/>
          </a:xfrm>
        </p:spPr>
        <p:txBody>
          <a:bodyPr rtlCol="0">
            <a:no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spcAft>
                <a:spcPts val="400"/>
              </a:spcAft>
            </a:pPr>
            <a:r>
              <a:rPr lang="en-GB" sz="4800"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2 – </a:t>
            </a:r>
            <a:r>
              <a:rPr lang="en-IE" sz="4800"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Managing the Business</a:t>
            </a:r>
          </a:p>
          <a:p>
            <a:pPr>
              <a:spcAft>
                <a:spcPts val="400"/>
              </a:spcAft>
            </a:pPr>
            <a:r>
              <a:rPr lang="en-GB" sz="2800"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Chapter 17 – Different Types of </a:t>
            </a:r>
            <a:r>
              <a:rPr lang="en-GB" sz="2800"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Organisational </a:t>
            </a:r>
            <a:r>
              <a:rPr lang="en-GB" sz="2800"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Structure</a:t>
            </a:r>
            <a:endParaRPr lang="en-GB" sz="2800"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
        <p:nvSpPr>
          <p:cNvPr id="10" name="Rectangle 9"/>
          <p:cNvSpPr/>
          <p:nvPr/>
        </p:nvSpPr>
        <p:spPr>
          <a:xfrm>
            <a:off x="179512" y="141600"/>
            <a:ext cx="8841953" cy="1708438"/>
          </a:xfrm>
          <a:prstGeom prst="rect">
            <a:avLst/>
          </a:prstGeom>
        </p:spPr>
        <p:style>
          <a:lnRef idx="2">
            <a:schemeClr val="accent5"/>
          </a:lnRef>
          <a:fillRef idx="1">
            <a:schemeClr val="lt1"/>
          </a:fillRef>
          <a:effectRef idx="0">
            <a:schemeClr val="accent5"/>
          </a:effectRef>
          <a:fontRef idx="minor">
            <a:schemeClr val="dk1"/>
          </a:fontRef>
        </p:style>
        <p:txBody>
          <a:bodyPr rtlCol="0" anchor="ctr"/>
          <a:lstStyle/>
          <a:p>
            <a:pPr algn="ctr"/>
            <a:endParaRPr lang="en-GB"/>
          </a:p>
        </p:txBody>
      </p:sp>
      <p:sp>
        <p:nvSpPr>
          <p:cNvPr id="11" name="TextBox 10"/>
          <p:cNvSpPr txBox="1"/>
          <p:nvPr/>
        </p:nvSpPr>
        <p:spPr>
          <a:xfrm>
            <a:off x="2267744" y="188640"/>
            <a:ext cx="6696744" cy="1631216"/>
          </a:xfrm>
          <a:prstGeom prst="rect">
            <a:avLst/>
          </a:prstGeom>
          <a:noFill/>
        </p:spPr>
        <p:txBody>
          <a:bodyPr wrap="square" rtlCol="0">
            <a:spAutoFit/>
          </a:bodyPr>
          <a:lstStyle/>
          <a:p>
            <a:pPr algn="r"/>
            <a:r>
              <a:rPr lang="en-GB" sz="3200" b="1" dirty="0" smtClean="0">
                <a:solidFill>
                  <a:schemeClr val="tx1">
                    <a:lumMod val="50000"/>
                    <a:lumOff val="50000"/>
                  </a:schemeClr>
                </a:solidFill>
              </a:rPr>
              <a:t>AS Business </a:t>
            </a:r>
            <a:r>
              <a:rPr lang="en-GB" sz="3200" b="1" dirty="0" err="1" smtClean="0">
                <a:solidFill>
                  <a:schemeClr val="tx1">
                    <a:lumMod val="50000"/>
                    <a:lumOff val="50000"/>
                  </a:schemeClr>
                </a:solidFill>
              </a:rPr>
              <a:t>EdExcel</a:t>
            </a:r>
            <a:endParaRPr lang="en-GB" sz="3200" b="1" dirty="0" smtClean="0">
              <a:solidFill>
                <a:schemeClr val="tx1">
                  <a:lumMod val="50000"/>
                  <a:lumOff val="50000"/>
                </a:schemeClr>
              </a:solidFill>
            </a:endParaRPr>
          </a:p>
          <a:p>
            <a:pPr algn="r"/>
            <a:r>
              <a:rPr lang="en-GB" sz="3200" b="1" dirty="0" smtClean="0">
                <a:solidFill>
                  <a:schemeClr val="tx1">
                    <a:lumMod val="50000"/>
                    <a:lumOff val="50000"/>
                  </a:schemeClr>
                </a:solidFill>
              </a:rPr>
              <a:t>2018-20</a:t>
            </a:r>
            <a:endParaRPr lang="en-GB" sz="3600" b="1" dirty="0" smtClean="0">
              <a:solidFill>
                <a:schemeClr val="tx1">
                  <a:lumMod val="50000"/>
                  <a:lumOff val="50000"/>
                </a:schemeClr>
              </a:solidFill>
            </a:endParaRPr>
          </a:p>
          <a:p>
            <a:pPr algn="r"/>
            <a:r>
              <a:rPr lang="en-GB" sz="3600" b="1" dirty="0" smtClean="0">
                <a:solidFill>
                  <a:schemeClr val="tx1">
                    <a:lumMod val="50000"/>
                    <a:lumOff val="50000"/>
                  </a:schemeClr>
                </a:solidFill>
              </a:rPr>
              <a:t>Year 12</a:t>
            </a:r>
            <a:endParaRPr lang="en-GB" sz="3600" b="1" dirty="0">
              <a:solidFill>
                <a:schemeClr val="tx1">
                  <a:lumMod val="50000"/>
                  <a:lumOff val="50000"/>
                </a:schemeClr>
              </a:solidFill>
            </a:endParaRPr>
          </a:p>
        </p:txBody>
      </p:sp>
      <p:pic>
        <p:nvPicPr>
          <p:cNvPr id="12" name="Picture 2" descr="https://clbusiness.files.wordpress.com/2013/03/cropped-lightbulb_business1.jp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3851920" y="1921358"/>
            <a:ext cx="5160301" cy="3250989"/>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1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51520" y="188641"/>
            <a:ext cx="1698446" cy="1631216"/>
          </a:xfrm>
          <a:prstGeom prst="rect">
            <a:avLst/>
          </a:prstGeom>
        </p:spPr>
      </p:pic>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1520" y="1096426"/>
            <a:ext cx="8568952" cy="1938992"/>
          </a:xfrm>
          <a:prstGeom prst="rect">
            <a:avLst/>
          </a:prstGeom>
        </p:spPr>
        <p:txBody>
          <a:bodyPr wrap="square">
            <a:spAutoFit/>
          </a:bodyPr>
          <a:lstStyle/>
          <a:p>
            <a:pPr marL="360363" indent="-360363">
              <a:buClr>
                <a:schemeClr val="accent6">
                  <a:lumMod val="50000"/>
                </a:schemeClr>
              </a:buClr>
              <a:buFont typeface="Wingdings 3" panose="05040102010807070707" pitchFamily="18" charset="2"/>
              <a:buChar char=""/>
            </a:pPr>
            <a:r>
              <a:rPr lang="en-US" sz="2000" dirty="0" smtClean="0"/>
              <a:t>In </a:t>
            </a:r>
            <a:r>
              <a:rPr lang="en-US" sz="2000" dirty="0"/>
              <a:t>all but the smallest of businesses, an organisational chart shows the way in which the chain of command works within an organisation. As a business gets larger and functions become more complex the structure will not be so simple. </a:t>
            </a:r>
            <a:r>
              <a:rPr lang="en-US" sz="2000" dirty="0" smtClean="0"/>
              <a:t>Figure </a:t>
            </a:r>
            <a:r>
              <a:rPr lang="en-US" sz="2000" dirty="0"/>
              <a:t>14 showed an organisation chart for the </a:t>
            </a:r>
            <a:r>
              <a:rPr lang="en-US" sz="2000" dirty="0" smtClean="0"/>
              <a:t>NHS. </a:t>
            </a:r>
            <a:r>
              <a:rPr lang="en-US" sz="2000" dirty="0"/>
              <a:t>Many medium sized businesses would have an organisational structure rather like that shown in Figure 15.</a:t>
            </a:r>
          </a:p>
        </p:txBody>
      </p:sp>
      <p:sp>
        <p:nvSpPr>
          <p:cNvPr id="6" name="Title 1"/>
          <p:cNvSpPr>
            <a:spLocks noGrp="1"/>
          </p:cNvSpPr>
          <p:nvPr>
            <p:ph type="title"/>
          </p:nvPr>
        </p:nvSpPr>
        <p:spPr>
          <a:xfrm>
            <a:off x="35496" y="72008"/>
            <a:ext cx="7704856" cy="548680"/>
          </a:xfrm>
        </p:spPr>
        <p:txBody>
          <a:bodyPr>
            <a:noAutofit/>
          </a:bodyPr>
          <a:lstStyle/>
          <a:p>
            <a:r>
              <a:rPr lang="en-GB" dirty="0"/>
              <a:t>17.1 – </a:t>
            </a:r>
            <a:r>
              <a:rPr lang="en-GB" dirty="0" smtClean="0"/>
              <a:t>Organisational Charts</a:t>
            </a:r>
            <a:endParaRPr lang="en-GB" sz="4000" dirty="0"/>
          </a:p>
        </p:txBody>
      </p:sp>
      <p:sp>
        <p:nvSpPr>
          <p:cNvPr id="5" name="Round Same Side Corner Rectangle 4">
            <a:hlinkClick r:id="" action="ppaction://noaction"/>
          </p:cNvPr>
          <p:cNvSpPr/>
          <p:nvPr/>
        </p:nvSpPr>
        <p:spPr>
          <a:xfrm>
            <a:off x="6300192" y="661070"/>
            <a:ext cx="648072" cy="360000"/>
          </a:xfrm>
          <a:prstGeom prst="round2SameRect">
            <a:avLst/>
          </a:prstGeom>
          <a:gradFill>
            <a:gsLst>
              <a:gs pos="0">
                <a:srgbClr val="002060"/>
              </a:gs>
              <a:gs pos="50000">
                <a:schemeClr val="tx2">
                  <a:lumMod val="60000"/>
                  <a:lumOff val="40000"/>
                </a:schemeClr>
              </a:gs>
              <a:gs pos="70000">
                <a:schemeClr val="tx2">
                  <a:lumMod val="40000"/>
                  <a:lumOff val="60000"/>
                </a:schemeClr>
              </a:gs>
              <a:gs pos="100000">
                <a:schemeClr val="tx2">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100" b="1" dirty="0" smtClean="0">
                <a:latin typeface="Arial" panose="020B0604020202020204" pitchFamily="34" charset="0"/>
                <a:cs typeface="Arial" panose="020B0604020202020204" pitchFamily="34" charset="0"/>
              </a:rPr>
              <a:t>Page 88</a:t>
            </a:r>
            <a:endParaRPr lang="en-GB" sz="1100" b="1" dirty="0">
              <a:latin typeface="Arial" panose="020B0604020202020204" pitchFamily="34" charset="0"/>
              <a:cs typeface="Arial" panose="020B0604020202020204" pitchFamily="34" charset="0"/>
            </a:endParaRPr>
          </a:p>
        </p:txBody>
      </p:sp>
      <p:sp>
        <p:nvSpPr>
          <p:cNvPr id="3" name="Rectangle 2"/>
          <p:cNvSpPr/>
          <p:nvPr/>
        </p:nvSpPr>
        <p:spPr>
          <a:xfrm>
            <a:off x="251520" y="3048608"/>
            <a:ext cx="2222083" cy="707886"/>
          </a:xfrm>
          <a:prstGeom prst="rect">
            <a:avLst/>
          </a:prstGeom>
        </p:spPr>
        <p:txBody>
          <a:bodyPr wrap="none">
            <a:spAutoFit/>
          </a:bodyPr>
          <a:lstStyle/>
          <a:p>
            <a:pPr>
              <a:spcAft>
                <a:spcPts val="0"/>
              </a:spcAft>
            </a:pPr>
            <a:r>
              <a:rPr lang="en-US" sz="2000" i="1" dirty="0">
                <a:latin typeface="Arial" panose="020B0604020202020204" pitchFamily="34" charset="0"/>
                <a:ea typeface="Segoe UI" panose="020B0502040204020203" pitchFamily="34" charset="0"/>
                <a:cs typeface="Arial" panose="020B0604020202020204" pitchFamily="34" charset="0"/>
              </a:rPr>
              <a:t>Figure 15: An </a:t>
            </a:r>
            <a:r>
              <a:rPr lang="en-US" sz="2000" i="1" dirty="0" smtClean="0">
                <a:latin typeface="Arial" panose="020B0604020202020204" pitchFamily="34" charset="0"/>
                <a:ea typeface="Segoe UI" panose="020B0502040204020203" pitchFamily="34" charset="0"/>
                <a:cs typeface="Arial" panose="020B0604020202020204" pitchFamily="34" charset="0"/>
              </a:rPr>
              <a:t/>
            </a:r>
            <a:br>
              <a:rPr lang="en-US" sz="2000" i="1" dirty="0" smtClean="0">
                <a:latin typeface="Arial" panose="020B0604020202020204" pitchFamily="34" charset="0"/>
                <a:ea typeface="Segoe UI" panose="020B0502040204020203" pitchFamily="34" charset="0"/>
                <a:cs typeface="Arial" panose="020B0604020202020204" pitchFamily="34" charset="0"/>
              </a:rPr>
            </a:br>
            <a:r>
              <a:rPr lang="en-US" sz="2000" i="1" dirty="0" smtClean="0">
                <a:latin typeface="Arial" panose="020B0604020202020204" pitchFamily="34" charset="0"/>
                <a:ea typeface="Segoe UI" panose="020B0502040204020203" pitchFamily="34" charset="0"/>
                <a:cs typeface="Arial" panose="020B0604020202020204" pitchFamily="34" charset="0"/>
              </a:rPr>
              <a:t>organisation </a:t>
            </a:r>
            <a:r>
              <a:rPr lang="en-US" sz="2000" i="1" dirty="0">
                <a:latin typeface="Arial" panose="020B0604020202020204" pitchFamily="34" charset="0"/>
                <a:ea typeface="Segoe UI" panose="020B0502040204020203" pitchFamily="34" charset="0"/>
                <a:cs typeface="Arial" panose="020B0604020202020204" pitchFamily="34" charset="0"/>
              </a:rPr>
              <a:t>chart</a:t>
            </a:r>
            <a:endParaRPr lang="en-GB" sz="2000" i="1" dirty="0">
              <a:effectLst/>
              <a:latin typeface="Arial" panose="020B0604020202020204" pitchFamily="34" charset="0"/>
              <a:ea typeface="Segoe UI" panose="020B0502040204020203" pitchFamily="34" charset="0"/>
              <a:cs typeface="Arial" panose="020B0604020202020204" pitchFamily="34" charset="0"/>
            </a:endParaRPr>
          </a:p>
        </p:txBody>
      </p:sp>
      <p:sp>
        <p:nvSpPr>
          <p:cNvPr id="7" name="Rounded Rectangle 6"/>
          <p:cNvSpPr/>
          <p:nvPr/>
        </p:nvSpPr>
        <p:spPr>
          <a:xfrm>
            <a:off x="3635896" y="3068960"/>
            <a:ext cx="1512168" cy="792088"/>
          </a:xfrm>
          <a:prstGeom prst="roundRect">
            <a:avLst/>
          </a:prstGeom>
          <a:solidFill>
            <a:srgbClr val="FFC000"/>
          </a:solidFill>
          <a:ln>
            <a:noFill/>
          </a:ln>
          <a:effectLst>
            <a:outerShdw blurRad="50800" dist="38100" dir="2700000" algn="tl" rotWithShape="0">
              <a:prstClr val="black">
                <a:alpha val="40000"/>
              </a:prst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normAutofit/>
          </a:bodyPr>
          <a:lstStyle/>
          <a:p>
            <a:pPr algn="ctr"/>
            <a:r>
              <a:rPr lang="en-IE" dirty="0" smtClean="0">
                <a:solidFill>
                  <a:schemeClr val="tx1"/>
                </a:solidFill>
                <a:latin typeface="Arial" panose="020B0604020202020204" pitchFamily="34" charset="0"/>
                <a:cs typeface="Arial" panose="020B0604020202020204" pitchFamily="34" charset="0"/>
              </a:rPr>
              <a:t>Board of Directors</a:t>
            </a:r>
            <a:endParaRPr lang="en-GB" dirty="0">
              <a:solidFill>
                <a:schemeClr val="tx1"/>
              </a:solidFill>
              <a:latin typeface="Arial" panose="020B0604020202020204" pitchFamily="34" charset="0"/>
              <a:cs typeface="Arial" panose="020B0604020202020204" pitchFamily="34" charset="0"/>
            </a:endParaRPr>
          </a:p>
        </p:txBody>
      </p:sp>
      <p:sp>
        <p:nvSpPr>
          <p:cNvPr id="9" name="Rounded Rectangle 8"/>
          <p:cNvSpPr/>
          <p:nvPr/>
        </p:nvSpPr>
        <p:spPr>
          <a:xfrm>
            <a:off x="395536" y="5733256"/>
            <a:ext cx="1512168" cy="792088"/>
          </a:xfrm>
          <a:prstGeom prst="roundRect">
            <a:avLst/>
          </a:prstGeom>
          <a:solidFill>
            <a:srgbClr val="FFC000"/>
          </a:solidFill>
          <a:ln>
            <a:noFill/>
          </a:ln>
          <a:effectLst>
            <a:outerShdw blurRad="50800" dist="38100" dir="2700000" algn="tl" rotWithShape="0">
              <a:prstClr val="black">
                <a:alpha val="40000"/>
              </a:prst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normAutofit/>
          </a:bodyPr>
          <a:lstStyle/>
          <a:p>
            <a:pPr algn="ctr"/>
            <a:r>
              <a:rPr lang="en-IE" dirty="0" smtClean="0">
                <a:solidFill>
                  <a:schemeClr val="tx1"/>
                </a:solidFill>
                <a:latin typeface="Arial" panose="020B0604020202020204" pitchFamily="34" charset="0"/>
                <a:cs typeface="Arial" panose="020B0604020202020204" pitchFamily="34" charset="0"/>
              </a:rPr>
              <a:t>Production Manager</a:t>
            </a:r>
            <a:endParaRPr lang="en-GB" dirty="0">
              <a:solidFill>
                <a:schemeClr val="tx1"/>
              </a:solidFill>
              <a:latin typeface="Arial" panose="020B0604020202020204" pitchFamily="34" charset="0"/>
              <a:cs typeface="Arial" panose="020B0604020202020204" pitchFamily="34" charset="0"/>
            </a:endParaRPr>
          </a:p>
        </p:txBody>
      </p:sp>
      <p:sp>
        <p:nvSpPr>
          <p:cNvPr id="10" name="Rounded Rectangle 9"/>
          <p:cNvSpPr/>
          <p:nvPr/>
        </p:nvSpPr>
        <p:spPr>
          <a:xfrm>
            <a:off x="2651787" y="5733256"/>
            <a:ext cx="1512168" cy="792088"/>
          </a:xfrm>
          <a:prstGeom prst="roundRect">
            <a:avLst/>
          </a:prstGeom>
          <a:solidFill>
            <a:srgbClr val="FFC000"/>
          </a:solidFill>
          <a:ln>
            <a:noFill/>
          </a:ln>
          <a:effectLst>
            <a:outerShdw blurRad="50800" dist="38100" dir="2700000" algn="tl" rotWithShape="0">
              <a:prstClr val="black">
                <a:alpha val="40000"/>
              </a:prst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normAutofit/>
          </a:bodyPr>
          <a:lstStyle/>
          <a:p>
            <a:pPr algn="ctr"/>
            <a:r>
              <a:rPr lang="en-IE" dirty="0" smtClean="0">
                <a:solidFill>
                  <a:schemeClr val="tx1"/>
                </a:solidFill>
                <a:latin typeface="Arial" panose="020B0604020202020204" pitchFamily="34" charset="0"/>
                <a:cs typeface="Arial" panose="020B0604020202020204" pitchFamily="34" charset="0"/>
              </a:rPr>
              <a:t>Marketing</a:t>
            </a:r>
            <a:r>
              <a:rPr lang="en-IE" dirty="0">
                <a:solidFill>
                  <a:schemeClr val="tx1"/>
                </a:solidFill>
                <a:latin typeface="Arial" panose="020B0604020202020204" pitchFamily="34" charset="0"/>
                <a:cs typeface="Arial" panose="020B0604020202020204" pitchFamily="34" charset="0"/>
              </a:rPr>
              <a:t> Manager</a:t>
            </a:r>
            <a:endParaRPr lang="en-GB" dirty="0">
              <a:solidFill>
                <a:schemeClr val="tx1"/>
              </a:solidFill>
              <a:latin typeface="Arial" panose="020B0604020202020204" pitchFamily="34" charset="0"/>
              <a:cs typeface="Arial" panose="020B0604020202020204" pitchFamily="34" charset="0"/>
            </a:endParaRPr>
          </a:p>
        </p:txBody>
      </p:sp>
      <p:sp>
        <p:nvSpPr>
          <p:cNvPr id="11" name="Rounded Rectangle 10"/>
          <p:cNvSpPr/>
          <p:nvPr/>
        </p:nvSpPr>
        <p:spPr>
          <a:xfrm>
            <a:off x="4908038" y="5733256"/>
            <a:ext cx="1512168" cy="792088"/>
          </a:xfrm>
          <a:prstGeom prst="roundRect">
            <a:avLst/>
          </a:prstGeom>
          <a:solidFill>
            <a:srgbClr val="FFC000"/>
          </a:solidFill>
          <a:ln>
            <a:noFill/>
          </a:ln>
          <a:effectLst>
            <a:outerShdw blurRad="50800" dist="38100" dir="2700000" algn="tl" rotWithShape="0">
              <a:prstClr val="black">
                <a:alpha val="40000"/>
              </a:prst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normAutofit/>
          </a:bodyPr>
          <a:lstStyle/>
          <a:p>
            <a:pPr algn="ctr"/>
            <a:r>
              <a:rPr lang="en-IE" dirty="0" smtClean="0">
                <a:solidFill>
                  <a:schemeClr val="tx1"/>
                </a:solidFill>
                <a:latin typeface="Arial" panose="020B0604020202020204" pitchFamily="34" charset="0"/>
                <a:cs typeface="Arial" panose="020B0604020202020204" pitchFamily="34" charset="0"/>
              </a:rPr>
              <a:t>Finance</a:t>
            </a:r>
            <a:r>
              <a:rPr lang="en-IE" dirty="0">
                <a:solidFill>
                  <a:schemeClr val="tx1"/>
                </a:solidFill>
                <a:latin typeface="Arial" panose="020B0604020202020204" pitchFamily="34" charset="0"/>
                <a:cs typeface="Arial" panose="020B0604020202020204" pitchFamily="34" charset="0"/>
              </a:rPr>
              <a:t> Manager</a:t>
            </a:r>
            <a:endParaRPr lang="en-GB" dirty="0">
              <a:solidFill>
                <a:schemeClr val="tx1"/>
              </a:solidFill>
              <a:latin typeface="Arial" panose="020B0604020202020204" pitchFamily="34" charset="0"/>
              <a:cs typeface="Arial" panose="020B0604020202020204" pitchFamily="34" charset="0"/>
            </a:endParaRPr>
          </a:p>
        </p:txBody>
      </p:sp>
      <p:sp>
        <p:nvSpPr>
          <p:cNvPr id="12" name="Rounded Rectangle 11"/>
          <p:cNvSpPr/>
          <p:nvPr/>
        </p:nvSpPr>
        <p:spPr>
          <a:xfrm>
            <a:off x="7164288" y="5733256"/>
            <a:ext cx="1512168" cy="792088"/>
          </a:xfrm>
          <a:prstGeom prst="roundRect">
            <a:avLst/>
          </a:prstGeom>
          <a:solidFill>
            <a:srgbClr val="FFC000"/>
          </a:solidFill>
          <a:ln>
            <a:noFill/>
          </a:ln>
          <a:effectLst>
            <a:outerShdw blurRad="50800" dist="38100" dir="2700000" algn="tl" rotWithShape="0">
              <a:prstClr val="black">
                <a:alpha val="40000"/>
              </a:prst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normAutofit fontScale="92500" lnSpcReduction="20000"/>
          </a:bodyPr>
          <a:lstStyle/>
          <a:p>
            <a:pPr algn="ctr"/>
            <a:r>
              <a:rPr lang="en-IE" dirty="0" smtClean="0">
                <a:solidFill>
                  <a:schemeClr val="tx1"/>
                </a:solidFill>
                <a:latin typeface="Arial" panose="020B0604020202020204" pitchFamily="34" charset="0"/>
                <a:cs typeface="Arial" panose="020B0604020202020204" pitchFamily="34" charset="0"/>
              </a:rPr>
              <a:t>Human Resources</a:t>
            </a:r>
            <a:r>
              <a:rPr lang="en-IE" dirty="0">
                <a:solidFill>
                  <a:schemeClr val="tx1"/>
                </a:solidFill>
                <a:latin typeface="Arial" panose="020B0604020202020204" pitchFamily="34" charset="0"/>
                <a:cs typeface="Arial" panose="020B0604020202020204" pitchFamily="34" charset="0"/>
              </a:rPr>
              <a:t> Manager</a:t>
            </a:r>
            <a:endParaRPr lang="en-GB" dirty="0">
              <a:solidFill>
                <a:schemeClr val="tx1"/>
              </a:solidFill>
              <a:latin typeface="Arial" panose="020B0604020202020204" pitchFamily="34" charset="0"/>
              <a:cs typeface="Arial" panose="020B0604020202020204" pitchFamily="34" charset="0"/>
            </a:endParaRPr>
          </a:p>
        </p:txBody>
      </p:sp>
      <p:cxnSp>
        <p:nvCxnSpPr>
          <p:cNvPr id="13" name="Straight Connector 12"/>
          <p:cNvCxnSpPr/>
          <p:nvPr/>
        </p:nvCxnSpPr>
        <p:spPr>
          <a:xfrm>
            <a:off x="4355976" y="3861348"/>
            <a:ext cx="0" cy="1439860"/>
          </a:xfrm>
          <a:prstGeom prst="line">
            <a:avLst/>
          </a:prstGeom>
          <a:ln w="76200">
            <a:solidFill>
              <a:srgbClr val="FF0000"/>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8" name="Rounded Rectangle 7"/>
          <p:cNvSpPr/>
          <p:nvPr/>
        </p:nvSpPr>
        <p:spPr>
          <a:xfrm>
            <a:off x="3635896" y="4365104"/>
            <a:ext cx="1512168" cy="792088"/>
          </a:xfrm>
          <a:prstGeom prst="roundRect">
            <a:avLst/>
          </a:prstGeom>
          <a:solidFill>
            <a:srgbClr val="FFC000"/>
          </a:solidFill>
          <a:ln>
            <a:noFill/>
          </a:ln>
          <a:effectLst>
            <a:outerShdw blurRad="50800" dist="38100" dir="2700000" algn="tl" rotWithShape="0">
              <a:prstClr val="black">
                <a:alpha val="40000"/>
              </a:prst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normAutofit/>
          </a:bodyPr>
          <a:lstStyle/>
          <a:p>
            <a:pPr algn="ctr"/>
            <a:r>
              <a:rPr lang="en-IE" dirty="0" smtClean="0">
                <a:solidFill>
                  <a:schemeClr val="tx1"/>
                </a:solidFill>
                <a:latin typeface="Arial" panose="020B0604020202020204" pitchFamily="34" charset="0"/>
                <a:cs typeface="Arial" panose="020B0604020202020204" pitchFamily="34" charset="0"/>
              </a:rPr>
              <a:t>Managing Director</a:t>
            </a:r>
            <a:endParaRPr lang="en-GB" dirty="0">
              <a:solidFill>
                <a:schemeClr val="tx1"/>
              </a:solidFill>
              <a:latin typeface="Arial" panose="020B0604020202020204" pitchFamily="34" charset="0"/>
              <a:cs typeface="Arial" panose="020B0604020202020204" pitchFamily="34" charset="0"/>
            </a:endParaRPr>
          </a:p>
        </p:txBody>
      </p:sp>
      <p:cxnSp>
        <p:nvCxnSpPr>
          <p:cNvPr id="14" name="Straight Connector 13"/>
          <p:cNvCxnSpPr/>
          <p:nvPr/>
        </p:nvCxnSpPr>
        <p:spPr>
          <a:xfrm flipH="1">
            <a:off x="1187624" y="5301208"/>
            <a:ext cx="6840760" cy="0"/>
          </a:xfrm>
          <a:prstGeom prst="line">
            <a:avLst/>
          </a:prstGeom>
          <a:ln w="76200">
            <a:solidFill>
              <a:srgbClr val="FF0000"/>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1187624" y="5301208"/>
            <a:ext cx="0" cy="432048"/>
          </a:xfrm>
          <a:prstGeom prst="line">
            <a:avLst/>
          </a:prstGeom>
          <a:ln w="76200">
            <a:solidFill>
              <a:srgbClr val="FF0000"/>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a:off x="3491880" y="5301208"/>
            <a:ext cx="0" cy="432048"/>
          </a:xfrm>
          <a:prstGeom prst="line">
            <a:avLst/>
          </a:prstGeom>
          <a:ln w="76200">
            <a:solidFill>
              <a:srgbClr val="FF0000"/>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p:nvCxnSpPr>
        <p:spPr>
          <a:xfrm>
            <a:off x="5724128" y="5301208"/>
            <a:ext cx="0" cy="432048"/>
          </a:xfrm>
          <a:prstGeom prst="line">
            <a:avLst/>
          </a:prstGeom>
          <a:ln w="76200">
            <a:solidFill>
              <a:srgbClr val="FF0000"/>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p:nvCxnSpPr>
        <p:spPr>
          <a:xfrm>
            <a:off x="8028384" y="5301208"/>
            <a:ext cx="0" cy="432048"/>
          </a:xfrm>
          <a:prstGeom prst="line">
            <a:avLst/>
          </a:prstGeom>
          <a:ln w="76200">
            <a:solidFill>
              <a:srgbClr val="FF0000"/>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75047158"/>
      </p:ext>
    </p:extLst>
  </p:cSld>
  <p:clrMapOvr>
    <a:masterClrMapping/>
  </p:clrMapOvr>
  <p:transition advClick="0"/>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1520" y="1096426"/>
            <a:ext cx="8568952" cy="2139047"/>
          </a:xfrm>
          <a:prstGeom prst="rect">
            <a:avLst/>
          </a:prstGeom>
        </p:spPr>
        <p:txBody>
          <a:bodyPr wrap="square">
            <a:spAutoFit/>
          </a:bodyPr>
          <a:lstStyle/>
          <a:p>
            <a:pPr marL="360363" indent="-360363">
              <a:buClr>
                <a:schemeClr val="accent6">
                  <a:lumMod val="50000"/>
                </a:schemeClr>
              </a:buClr>
              <a:buFont typeface="Wingdings 3" panose="05040102010807070707" pitchFamily="18" charset="2"/>
              <a:buChar char=""/>
            </a:pPr>
            <a:r>
              <a:rPr lang="en-US" sz="1900" dirty="0"/>
              <a:t>Fast food chains like Burger King and Pizza Hut operate a centralised system which helps them give customers exactly the same experience whenever they visit a particular restaurant. Not only will all stores within a group look alike; they will also have the same quality of food as meals are prepared identically in all outlets. These standardised procedures create cost savings so that unit costs are reduced. Senior managements enjoy greater control over the organisation and there is little room for originality.</a:t>
            </a:r>
          </a:p>
        </p:txBody>
      </p:sp>
      <p:sp>
        <p:nvSpPr>
          <p:cNvPr id="6" name="Title 1"/>
          <p:cNvSpPr>
            <a:spLocks noGrp="1"/>
          </p:cNvSpPr>
          <p:nvPr>
            <p:ph type="title"/>
          </p:nvPr>
        </p:nvSpPr>
        <p:spPr>
          <a:xfrm>
            <a:off x="35496" y="72008"/>
            <a:ext cx="7704856" cy="548680"/>
          </a:xfrm>
        </p:spPr>
        <p:txBody>
          <a:bodyPr>
            <a:noAutofit/>
          </a:bodyPr>
          <a:lstStyle/>
          <a:p>
            <a:r>
              <a:rPr lang="en-GB" dirty="0"/>
              <a:t>17.1 – </a:t>
            </a:r>
            <a:r>
              <a:rPr lang="en-GB" dirty="0" smtClean="0"/>
              <a:t>Organisational Charts</a:t>
            </a:r>
            <a:endParaRPr lang="en-GB" sz="4000" dirty="0"/>
          </a:p>
        </p:txBody>
      </p:sp>
      <p:sp>
        <p:nvSpPr>
          <p:cNvPr id="5" name="Round Same Side Corner Rectangle 4">
            <a:hlinkClick r:id="" action="ppaction://noaction"/>
          </p:cNvPr>
          <p:cNvSpPr/>
          <p:nvPr/>
        </p:nvSpPr>
        <p:spPr>
          <a:xfrm>
            <a:off x="6300192" y="661070"/>
            <a:ext cx="648072" cy="360000"/>
          </a:xfrm>
          <a:prstGeom prst="round2SameRect">
            <a:avLst/>
          </a:prstGeom>
          <a:gradFill>
            <a:gsLst>
              <a:gs pos="0">
                <a:srgbClr val="002060"/>
              </a:gs>
              <a:gs pos="50000">
                <a:schemeClr val="tx2">
                  <a:lumMod val="60000"/>
                  <a:lumOff val="40000"/>
                </a:schemeClr>
              </a:gs>
              <a:gs pos="70000">
                <a:schemeClr val="tx2">
                  <a:lumMod val="40000"/>
                  <a:lumOff val="60000"/>
                </a:schemeClr>
              </a:gs>
              <a:gs pos="100000">
                <a:schemeClr val="tx2">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100" b="1" dirty="0" smtClean="0">
                <a:latin typeface="Arial" panose="020B0604020202020204" pitchFamily="34" charset="0"/>
                <a:cs typeface="Arial" panose="020B0604020202020204" pitchFamily="34" charset="0"/>
              </a:rPr>
              <a:t>Page 88</a:t>
            </a:r>
            <a:endParaRPr lang="en-GB" sz="1100" b="1" dirty="0">
              <a:latin typeface="Arial" panose="020B0604020202020204" pitchFamily="34" charset="0"/>
              <a:cs typeface="Arial" panose="020B0604020202020204" pitchFamily="34" charset="0"/>
            </a:endParaRPr>
          </a:p>
        </p:txBody>
      </p:sp>
      <p:sp>
        <p:nvSpPr>
          <p:cNvPr id="3" name="Rectangle 2"/>
          <p:cNvSpPr/>
          <p:nvPr/>
        </p:nvSpPr>
        <p:spPr>
          <a:xfrm>
            <a:off x="357601" y="3214549"/>
            <a:ext cx="5388013" cy="400110"/>
          </a:xfrm>
          <a:prstGeom prst="rect">
            <a:avLst/>
          </a:prstGeom>
        </p:spPr>
        <p:txBody>
          <a:bodyPr wrap="none">
            <a:spAutoFit/>
          </a:bodyPr>
          <a:lstStyle/>
          <a:p>
            <a:pPr>
              <a:spcAft>
                <a:spcPts val="0"/>
              </a:spcAft>
            </a:pPr>
            <a:r>
              <a:rPr lang="en-US" sz="2000" i="1" dirty="0">
                <a:latin typeface="Arial" panose="020B0604020202020204" pitchFamily="34" charset="0"/>
                <a:ea typeface="Segoe UI" panose="020B0502040204020203" pitchFamily="34" charset="0"/>
                <a:cs typeface="Arial" panose="020B0604020202020204" pitchFamily="34" charset="0"/>
              </a:rPr>
              <a:t>Figure </a:t>
            </a:r>
            <a:r>
              <a:rPr lang="en-US" sz="2000" i="1" dirty="0" smtClean="0">
                <a:latin typeface="Arial" panose="020B0604020202020204" pitchFamily="34" charset="0"/>
                <a:ea typeface="Segoe UI" panose="020B0502040204020203" pitchFamily="34" charset="0"/>
                <a:cs typeface="Arial" panose="020B0604020202020204" pitchFamily="34" charset="0"/>
              </a:rPr>
              <a:t>16: Centralisation and Decentralisation</a:t>
            </a:r>
            <a:endParaRPr lang="en-GB" sz="2000" i="1" dirty="0">
              <a:effectLst/>
              <a:latin typeface="Arial" panose="020B0604020202020204" pitchFamily="34" charset="0"/>
              <a:ea typeface="Segoe UI" panose="020B0502040204020203" pitchFamily="34" charset="0"/>
              <a:cs typeface="Arial" panose="020B0604020202020204" pitchFamily="34" charset="0"/>
            </a:endParaRPr>
          </a:p>
        </p:txBody>
      </p:sp>
      <p:sp>
        <p:nvSpPr>
          <p:cNvPr id="4" name="Oval 3"/>
          <p:cNvSpPr/>
          <p:nvPr/>
        </p:nvSpPr>
        <p:spPr>
          <a:xfrm>
            <a:off x="1835696" y="3711211"/>
            <a:ext cx="932054" cy="869917"/>
          </a:xfrm>
          <a:prstGeom prst="ellipse">
            <a:avLst/>
          </a:prstGeom>
          <a:solidFill>
            <a:srgbClr val="FFC0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sz="2400" dirty="0" smtClean="0">
                <a:solidFill>
                  <a:schemeClr val="tx1"/>
                </a:solidFill>
                <a:latin typeface="Arial" panose="020B0604020202020204" pitchFamily="34" charset="0"/>
                <a:cs typeface="Arial" panose="020B0604020202020204" pitchFamily="34" charset="0"/>
              </a:rPr>
              <a:t>HQ</a:t>
            </a:r>
            <a:endParaRPr lang="en-GB" dirty="0">
              <a:solidFill>
                <a:schemeClr val="tx1"/>
              </a:solidFill>
              <a:latin typeface="Arial" panose="020B0604020202020204" pitchFamily="34" charset="0"/>
              <a:cs typeface="Arial" panose="020B0604020202020204" pitchFamily="34" charset="0"/>
            </a:endParaRPr>
          </a:p>
        </p:txBody>
      </p:sp>
      <p:sp>
        <p:nvSpPr>
          <p:cNvPr id="19" name="Oval 18"/>
          <p:cNvSpPr/>
          <p:nvPr/>
        </p:nvSpPr>
        <p:spPr>
          <a:xfrm>
            <a:off x="436543" y="4797152"/>
            <a:ext cx="607065" cy="566594"/>
          </a:xfrm>
          <a:prstGeom prst="ellipse">
            <a:avLst/>
          </a:prstGeom>
          <a:solidFill>
            <a:srgbClr val="FFC0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schemeClr val="tx1"/>
              </a:solidFill>
              <a:latin typeface="Arial" panose="020B0604020202020204" pitchFamily="34" charset="0"/>
              <a:cs typeface="Arial" panose="020B0604020202020204" pitchFamily="34" charset="0"/>
            </a:endParaRPr>
          </a:p>
        </p:txBody>
      </p:sp>
      <p:sp>
        <p:nvSpPr>
          <p:cNvPr id="20" name="Oval 19"/>
          <p:cNvSpPr/>
          <p:nvPr/>
        </p:nvSpPr>
        <p:spPr>
          <a:xfrm>
            <a:off x="3563888" y="4797152"/>
            <a:ext cx="607065" cy="566594"/>
          </a:xfrm>
          <a:prstGeom prst="ellipse">
            <a:avLst/>
          </a:prstGeom>
          <a:solidFill>
            <a:srgbClr val="FFC0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schemeClr val="tx1"/>
              </a:solidFill>
              <a:latin typeface="Arial" panose="020B0604020202020204" pitchFamily="34" charset="0"/>
              <a:cs typeface="Arial" panose="020B0604020202020204" pitchFamily="34" charset="0"/>
            </a:endParaRPr>
          </a:p>
        </p:txBody>
      </p:sp>
      <p:sp>
        <p:nvSpPr>
          <p:cNvPr id="24" name="Oval 23"/>
          <p:cNvSpPr/>
          <p:nvPr/>
        </p:nvSpPr>
        <p:spPr>
          <a:xfrm>
            <a:off x="1115616" y="5373216"/>
            <a:ext cx="607065" cy="566594"/>
          </a:xfrm>
          <a:prstGeom prst="ellipse">
            <a:avLst/>
          </a:prstGeom>
          <a:solidFill>
            <a:srgbClr val="FFC0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schemeClr val="tx1"/>
              </a:solidFill>
              <a:latin typeface="Arial" panose="020B0604020202020204" pitchFamily="34" charset="0"/>
              <a:cs typeface="Arial" panose="020B0604020202020204" pitchFamily="34" charset="0"/>
            </a:endParaRPr>
          </a:p>
        </p:txBody>
      </p:sp>
      <p:sp>
        <p:nvSpPr>
          <p:cNvPr id="25" name="Oval 24"/>
          <p:cNvSpPr/>
          <p:nvPr/>
        </p:nvSpPr>
        <p:spPr>
          <a:xfrm>
            <a:off x="2884815" y="5444750"/>
            <a:ext cx="607065" cy="566594"/>
          </a:xfrm>
          <a:prstGeom prst="ellipse">
            <a:avLst/>
          </a:prstGeom>
          <a:solidFill>
            <a:srgbClr val="FFC0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schemeClr val="tx1"/>
              </a:solidFill>
              <a:latin typeface="Arial" panose="020B0604020202020204" pitchFamily="34" charset="0"/>
              <a:cs typeface="Arial" panose="020B0604020202020204" pitchFamily="34" charset="0"/>
            </a:endParaRPr>
          </a:p>
        </p:txBody>
      </p:sp>
      <p:sp>
        <p:nvSpPr>
          <p:cNvPr id="26" name="Oval 25"/>
          <p:cNvSpPr/>
          <p:nvPr/>
        </p:nvSpPr>
        <p:spPr>
          <a:xfrm>
            <a:off x="1998190" y="5661248"/>
            <a:ext cx="607065" cy="566594"/>
          </a:xfrm>
          <a:prstGeom prst="ellipse">
            <a:avLst/>
          </a:prstGeom>
          <a:solidFill>
            <a:srgbClr val="FFC0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schemeClr val="tx1"/>
              </a:solidFill>
              <a:latin typeface="Arial" panose="020B0604020202020204" pitchFamily="34" charset="0"/>
              <a:cs typeface="Arial" panose="020B0604020202020204" pitchFamily="34" charset="0"/>
            </a:endParaRPr>
          </a:p>
        </p:txBody>
      </p:sp>
      <p:sp>
        <p:nvSpPr>
          <p:cNvPr id="27" name="Rectangle 26"/>
          <p:cNvSpPr/>
          <p:nvPr/>
        </p:nvSpPr>
        <p:spPr>
          <a:xfrm>
            <a:off x="2605400" y="6263475"/>
            <a:ext cx="2946640" cy="400110"/>
          </a:xfrm>
          <a:prstGeom prst="rect">
            <a:avLst/>
          </a:prstGeom>
        </p:spPr>
        <p:txBody>
          <a:bodyPr wrap="none">
            <a:spAutoFit/>
          </a:bodyPr>
          <a:lstStyle/>
          <a:p>
            <a:pPr>
              <a:spcAft>
                <a:spcPts val="0"/>
              </a:spcAft>
            </a:pPr>
            <a:r>
              <a:rPr lang="en-US" sz="2000" dirty="0" smtClean="0">
                <a:latin typeface="Arial" panose="020B0604020202020204" pitchFamily="34" charset="0"/>
                <a:ea typeface="Segoe UI" panose="020B0502040204020203" pitchFamily="34" charset="0"/>
                <a:cs typeface="Arial" panose="020B0604020202020204" pitchFamily="34" charset="0"/>
              </a:rPr>
              <a:t>Branches / Departments	</a:t>
            </a:r>
            <a:endParaRPr lang="en-GB" sz="2000" dirty="0">
              <a:effectLst/>
              <a:latin typeface="Arial" panose="020B0604020202020204" pitchFamily="34" charset="0"/>
              <a:ea typeface="Segoe UI" panose="020B0502040204020203" pitchFamily="34" charset="0"/>
              <a:cs typeface="Arial" panose="020B0604020202020204" pitchFamily="34" charset="0"/>
            </a:endParaRPr>
          </a:p>
        </p:txBody>
      </p:sp>
      <p:cxnSp>
        <p:nvCxnSpPr>
          <p:cNvPr id="28" name="Straight Connector 27"/>
          <p:cNvCxnSpPr>
            <a:endCxn id="19" idx="7"/>
          </p:cNvCxnSpPr>
          <p:nvPr/>
        </p:nvCxnSpPr>
        <p:spPr>
          <a:xfrm flipH="1">
            <a:off x="954705" y="4359216"/>
            <a:ext cx="880991" cy="520912"/>
          </a:xfrm>
          <a:prstGeom prst="line">
            <a:avLst/>
          </a:prstGeom>
          <a:ln w="76200">
            <a:solidFill>
              <a:srgbClr val="FF0000"/>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p:nvCxnSpPr>
        <p:spPr>
          <a:xfrm flipH="1">
            <a:off x="1547664" y="4581128"/>
            <a:ext cx="450527" cy="720080"/>
          </a:xfrm>
          <a:prstGeom prst="line">
            <a:avLst/>
          </a:prstGeom>
          <a:ln w="76200">
            <a:solidFill>
              <a:srgbClr val="FF0000"/>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a:xfrm>
            <a:off x="2267744" y="4653286"/>
            <a:ext cx="0" cy="1007962"/>
          </a:xfrm>
          <a:prstGeom prst="line">
            <a:avLst/>
          </a:prstGeom>
          <a:ln w="76200">
            <a:solidFill>
              <a:srgbClr val="FF0000"/>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p:nvCxnSpPr>
        <p:spPr>
          <a:xfrm>
            <a:off x="2605255" y="4581128"/>
            <a:ext cx="368463" cy="874440"/>
          </a:xfrm>
          <a:prstGeom prst="line">
            <a:avLst/>
          </a:prstGeom>
          <a:ln w="76200">
            <a:solidFill>
              <a:srgbClr val="FF0000"/>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37" name="Straight Connector 36"/>
          <p:cNvCxnSpPr/>
          <p:nvPr/>
        </p:nvCxnSpPr>
        <p:spPr>
          <a:xfrm>
            <a:off x="2767750" y="4359216"/>
            <a:ext cx="796138" cy="520912"/>
          </a:xfrm>
          <a:prstGeom prst="line">
            <a:avLst/>
          </a:prstGeom>
          <a:ln w="76200">
            <a:solidFill>
              <a:srgbClr val="FF0000"/>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40" name="Oval 39"/>
          <p:cNvSpPr/>
          <p:nvPr/>
        </p:nvSpPr>
        <p:spPr>
          <a:xfrm>
            <a:off x="6582589" y="4098248"/>
            <a:ext cx="680657" cy="635280"/>
          </a:xfrm>
          <a:prstGeom prst="ellipse">
            <a:avLst/>
          </a:prstGeom>
          <a:solidFill>
            <a:srgbClr val="FFC0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r>
              <a:rPr lang="en-IE" sz="1600" dirty="0" smtClean="0">
                <a:solidFill>
                  <a:schemeClr val="tx1"/>
                </a:solidFill>
                <a:latin typeface="Arial" panose="020B0604020202020204" pitchFamily="34" charset="0"/>
                <a:cs typeface="Arial" panose="020B0604020202020204" pitchFamily="34" charset="0"/>
              </a:rPr>
              <a:t>HQ</a:t>
            </a:r>
            <a:endParaRPr lang="en-GB" sz="1200" dirty="0">
              <a:solidFill>
                <a:schemeClr val="tx1"/>
              </a:solidFill>
              <a:latin typeface="Arial" panose="020B0604020202020204" pitchFamily="34" charset="0"/>
              <a:cs typeface="Arial" panose="020B0604020202020204" pitchFamily="34" charset="0"/>
            </a:endParaRPr>
          </a:p>
        </p:txBody>
      </p:sp>
      <p:sp>
        <p:nvSpPr>
          <p:cNvPr id="41" name="Oval 40"/>
          <p:cNvSpPr/>
          <p:nvPr/>
        </p:nvSpPr>
        <p:spPr>
          <a:xfrm>
            <a:off x="4788024" y="4950638"/>
            <a:ext cx="838519" cy="782618"/>
          </a:xfrm>
          <a:prstGeom prst="ellipse">
            <a:avLst/>
          </a:prstGeom>
          <a:solidFill>
            <a:srgbClr val="FFC0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schemeClr val="tx1"/>
              </a:solidFill>
              <a:latin typeface="Arial" panose="020B0604020202020204" pitchFamily="34" charset="0"/>
              <a:cs typeface="Arial" panose="020B0604020202020204" pitchFamily="34" charset="0"/>
            </a:endParaRPr>
          </a:p>
        </p:txBody>
      </p:sp>
      <p:sp>
        <p:nvSpPr>
          <p:cNvPr id="42" name="Oval 41"/>
          <p:cNvSpPr/>
          <p:nvPr/>
        </p:nvSpPr>
        <p:spPr>
          <a:xfrm>
            <a:off x="7915369" y="4950638"/>
            <a:ext cx="838519" cy="782618"/>
          </a:xfrm>
          <a:prstGeom prst="ellipse">
            <a:avLst/>
          </a:prstGeom>
          <a:solidFill>
            <a:srgbClr val="FFC0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schemeClr val="tx1"/>
              </a:solidFill>
              <a:latin typeface="Arial" panose="020B0604020202020204" pitchFamily="34" charset="0"/>
              <a:cs typeface="Arial" panose="020B0604020202020204" pitchFamily="34" charset="0"/>
            </a:endParaRPr>
          </a:p>
        </p:txBody>
      </p:sp>
      <p:sp>
        <p:nvSpPr>
          <p:cNvPr id="43" name="Oval 42"/>
          <p:cNvSpPr/>
          <p:nvPr/>
        </p:nvSpPr>
        <p:spPr>
          <a:xfrm>
            <a:off x="5467097" y="5526702"/>
            <a:ext cx="838519" cy="782618"/>
          </a:xfrm>
          <a:prstGeom prst="ellipse">
            <a:avLst/>
          </a:prstGeom>
          <a:solidFill>
            <a:srgbClr val="FFC0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schemeClr val="tx1"/>
              </a:solidFill>
              <a:latin typeface="Arial" panose="020B0604020202020204" pitchFamily="34" charset="0"/>
              <a:cs typeface="Arial" panose="020B0604020202020204" pitchFamily="34" charset="0"/>
            </a:endParaRPr>
          </a:p>
        </p:txBody>
      </p:sp>
      <p:sp>
        <p:nvSpPr>
          <p:cNvPr id="44" name="Oval 43"/>
          <p:cNvSpPr/>
          <p:nvPr/>
        </p:nvSpPr>
        <p:spPr>
          <a:xfrm>
            <a:off x="7236296" y="5598236"/>
            <a:ext cx="838519" cy="782618"/>
          </a:xfrm>
          <a:prstGeom prst="ellipse">
            <a:avLst/>
          </a:prstGeom>
          <a:solidFill>
            <a:srgbClr val="FFC0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schemeClr val="tx1"/>
              </a:solidFill>
              <a:latin typeface="Arial" panose="020B0604020202020204" pitchFamily="34" charset="0"/>
              <a:cs typeface="Arial" panose="020B0604020202020204" pitchFamily="34" charset="0"/>
            </a:endParaRPr>
          </a:p>
        </p:txBody>
      </p:sp>
      <p:sp>
        <p:nvSpPr>
          <p:cNvPr id="45" name="Oval 44"/>
          <p:cNvSpPr/>
          <p:nvPr/>
        </p:nvSpPr>
        <p:spPr>
          <a:xfrm>
            <a:off x="6349671" y="5814734"/>
            <a:ext cx="838519" cy="782618"/>
          </a:xfrm>
          <a:prstGeom prst="ellipse">
            <a:avLst/>
          </a:prstGeom>
          <a:solidFill>
            <a:srgbClr val="FFC0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schemeClr val="tx1"/>
              </a:solidFill>
              <a:latin typeface="Arial" panose="020B0604020202020204" pitchFamily="34" charset="0"/>
              <a:cs typeface="Arial" panose="020B0604020202020204" pitchFamily="34" charset="0"/>
            </a:endParaRPr>
          </a:p>
        </p:txBody>
      </p:sp>
      <p:cxnSp>
        <p:nvCxnSpPr>
          <p:cNvPr id="46" name="Straight Connector 45"/>
          <p:cNvCxnSpPr>
            <a:endCxn id="41" idx="7"/>
          </p:cNvCxnSpPr>
          <p:nvPr/>
        </p:nvCxnSpPr>
        <p:spPr>
          <a:xfrm flipH="1">
            <a:off x="5503745" y="4728726"/>
            <a:ext cx="683434" cy="336524"/>
          </a:xfrm>
          <a:prstGeom prst="line">
            <a:avLst/>
          </a:prstGeom>
          <a:ln w="76200">
            <a:solidFill>
              <a:srgbClr val="FF0000"/>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47" name="Straight Connector 46"/>
          <p:cNvCxnSpPr/>
          <p:nvPr/>
        </p:nvCxnSpPr>
        <p:spPr>
          <a:xfrm flipH="1">
            <a:off x="6043161" y="4733528"/>
            <a:ext cx="450527" cy="720080"/>
          </a:xfrm>
          <a:prstGeom prst="line">
            <a:avLst/>
          </a:prstGeom>
          <a:ln w="76200">
            <a:solidFill>
              <a:srgbClr val="FF0000"/>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48" name="Straight Connector 47"/>
          <p:cNvCxnSpPr/>
          <p:nvPr/>
        </p:nvCxnSpPr>
        <p:spPr>
          <a:xfrm>
            <a:off x="6763241" y="4805686"/>
            <a:ext cx="0" cy="1007962"/>
          </a:xfrm>
          <a:prstGeom prst="line">
            <a:avLst/>
          </a:prstGeom>
          <a:ln w="76200">
            <a:solidFill>
              <a:srgbClr val="FF0000"/>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49" name="Straight Connector 48"/>
          <p:cNvCxnSpPr/>
          <p:nvPr/>
        </p:nvCxnSpPr>
        <p:spPr>
          <a:xfrm>
            <a:off x="7100752" y="4733528"/>
            <a:ext cx="368463" cy="874440"/>
          </a:xfrm>
          <a:prstGeom prst="line">
            <a:avLst/>
          </a:prstGeom>
          <a:ln w="76200">
            <a:solidFill>
              <a:srgbClr val="FF0000"/>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50" name="Straight Connector 49"/>
          <p:cNvCxnSpPr/>
          <p:nvPr/>
        </p:nvCxnSpPr>
        <p:spPr>
          <a:xfrm>
            <a:off x="7263247" y="4511616"/>
            <a:ext cx="796138" cy="520912"/>
          </a:xfrm>
          <a:prstGeom prst="line">
            <a:avLst/>
          </a:prstGeom>
          <a:ln w="76200">
            <a:solidFill>
              <a:srgbClr val="FF0000"/>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52" name="Oval 51"/>
          <p:cNvSpPr/>
          <p:nvPr/>
        </p:nvSpPr>
        <p:spPr>
          <a:xfrm>
            <a:off x="3905772" y="4082529"/>
            <a:ext cx="607065" cy="566594"/>
          </a:xfrm>
          <a:prstGeom prst="ellipse">
            <a:avLst/>
          </a:prstGeom>
          <a:solidFill>
            <a:srgbClr val="FFC0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schemeClr val="tx1"/>
              </a:solidFill>
              <a:latin typeface="Arial" panose="020B0604020202020204" pitchFamily="34" charset="0"/>
              <a:cs typeface="Arial" panose="020B0604020202020204" pitchFamily="34" charset="0"/>
            </a:endParaRPr>
          </a:p>
        </p:txBody>
      </p:sp>
      <p:cxnSp>
        <p:nvCxnSpPr>
          <p:cNvPr id="53" name="Straight Connector 52"/>
          <p:cNvCxnSpPr/>
          <p:nvPr/>
        </p:nvCxnSpPr>
        <p:spPr>
          <a:xfrm>
            <a:off x="2856651" y="4146169"/>
            <a:ext cx="994336" cy="161619"/>
          </a:xfrm>
          <a:prstGeom prst="line">
            <a:avLst/>
          </a:prstGeom>
          <a:ln w="76200">
            <a:solidFill>
              <a:srgbClr val="FF0000"/>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56" name="Oval 55"/>
          <p:cNvSpPr/>
          <p:nvPr/>
        </p:nvSpPr>
        <p:spPr>
          <a:xfrm>
            <a:off x="266095" y="4017183"/>
            <a:ext cx="607065" cy="566594"/>
          </a:xfrm>
          <a:prstGeom prst="ellipse">
            <a:avLst/>
          </a:prstGeom>
          <a:solidFill>
            <a:srgbClr val="FFC0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schemeClr val="tx1"/>
              </a:solidFill>
              <a:latin typeface="Arial" panose="020B0604020202020204" pitchFamily="34" charset="0"/>
              <a:cs typeface="Arial" panose="020B0604020202020204" pitchFamily="34" charset="0"/>
            </a:endParaRPr>
          </a:p>
        </p:txBody>
      </p:sp>
      <p:cxnSp>
        <p:nvCxnSpPr>
          <p:cNvPr id="57" name="Straight Connector 56"/>
          <p:cNvCxnSpPr/>
          <p:nvPr/>
        </p:nvCxnSpPr>
        <p:spPr>
          <a:xfrm flipH="1">
            <a:off x="924404" y="4146169"/>
            <a:ext cx="822391" cy="113474"/>
          </a:xfrm>
          <a:prstGeom prst="line">
            <a:avLst/>
          </a:prstGeom>
          <a:ln w="76200">
            <a:solidFill>
              <a:srgbClr val="FF0000"/>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89040270"/>
      </p:ext>
    </p:extLst>
  </p:cSld>
  <p:clrMapOvr>
    <a:masterClrMapping/>
  </p:clrMapOvr>
  <p:transition advClick="0"/>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1520" y="1096426"/>
            <a:ext cx="8568952" cy="2862322"/>
          </a:xfrm>
          <a:prstGeom prst="rect">
            <a:avLst/>
          </a:prstGeom>
        </p:spPr>
        <p:txBody>
          <a:bodyPr wrap="square">
            <a:spAutoFit/>
          </a:bodyPr>
          <a:lstStyle/>
          <a:p>
            <a:pPr marL="449263" indent="-449263">
              <a:buClr>
                <a:schemeClr val="accent6">
                  <a:lumMod val="50000"/>
                </a:schemeClr>
              </a:buClr>
              <a:buFont typeface="Wingdings 3" panose="05040102010807070707" pitchFamily="18" charset="2"/>
              <a:buChar char=""/>
            </a:pPr>
            <a:r>
              <a:rPr lang="en-US" sz="2000" dirty="0"/>
              <a:t>These decisions are made to benefit the organisation as a whole. The fast food industry franchises many of its outlets so that all the basic organisational details are dealt with locally. </a:t>
            </a:r>
            <a:endParaRPr lang="en-US" sz="2000" dirty="0" smtClean="0"/>
          </a:p>
          <a:p>
            <a:pPr marL="449263" indent="-449263">
              <a:buClr>
                <a:schemeClr val="accent6">
                  <a:lumMod val="50000"/>
                </a:schemeClr>
              </a:buClr>
              <a:buFont typeface="Wingdings 3" panose="05040102010807070707" pitchFamily="18" charset="2"/>
              <a:buChar char=""/>
            </a:pPr>
            <a:r>
              <a:rPr lang="en-US" sz="2000" dirty="0" smtClean="0"/>
              <a:t>At </a:t>
            </a:r>
            <a:r>
              <a:rPr lang="en-US" sz="2000" dirty="0"/>
              <a:t>the same time, the managers have to follow very tight procedures which are all centrally controlled and this guarantees the quality and consistency of the brand</a:t>
            </a:r>
            <a:r>
              <a:rPr lang="en-US" sz="2000" dirty="0" smtClean="0"/>
              <a:t>.</a:t>
            </a:r>
          </a:p>
          <a:p>
            <a:pPr marL="449263" indent="-449263">
              <a:buClr>
                <a:schemeClr val="accent6">
                  <a:lumMod val="50000"/>
                </a:schemeClr>
              </a:buClr>
              <a:buFont typeface="Wingdings 3" panose="05040102010807070707" pitchFamily="18" charset="2"/>
              <a:buChar char=""/>
            </a:pPr>
            <a:r>
              <a:rPr lang="en-US" sz="2000" dirty="0" smtClean="0"/>
              <a:t>An </a:t>
            </a:r>
            <a:r>
              <a:rPr lang="en-US" sz="2000" dirty="0"/>
              <a:t>organisation chart for Pizza Hut would show just a few managers at the top, undertaking centralised tasks, and the many franchises operating independently, carrying out delegated decisions locally.</a:t>
            </a:r>
          </a:p>
        </p:txBody>
      </p:sp>
      <p:sp>
        <p:nvSpPr>
          <p:cNvPr id="6" name="Title 1"/>
          <p:cNvSpPr>
            <a:spLocks noGrp="1"/>
          </p:cNvSpPr>
          <p:nvPr>
            <p:ph type="title"/>
          </p:nvPr>
        </p:nvSpPr>
        <p:spPr>
          <a:xfrm>
            <a:off x="35496" y="72008"/>
            <a:ext cx="7704856" cy="548680"/>
          </a:xfrm>
        </p:spPr>
        <p:txBody>
          <a:bodyPr>
            <a:noAutofit/>
          </a:bodyPr>
          <a:lstStyle/>
          <a:p>
            <a:r>
              <a:rPr lang="en-GB" sz="2700" dirty="0"/>
              <a:t>17.1 – </a:t>
            </a:r>
            <a:r>
              <a:rPr lang="en-GB" sz="2700" dirty="0" smtClean="0"/>
              <a:t>Organisational Charts – Centralised Decisions</a:t>
            </a:r>
            <a:endParaRPr lang="en-GB" sz="2700" dirty="0"/>
          </a:p>
        </p:txBody>
      </p:sp>
      <p:sp>
        <p:nvSpPr>
          <p:cNvPr id="5" name="Round Same Side Corner Rectangle 4">
            <a:hlinkClick r:id="" action="ppaction://noaction"/>
          </p:cNvPr>
          <p:cNvSpPr/>
          <p:nvPr/>
        </p:nvSpPr>
        <p:spPr>
          <a:xfrm>
            <a:off x="6300192" y="661070"/>
            <a:ext cx="648072" cy="360000"/>
          </a:xfrm>
          <a:prstGeom prst="round2SameRect">
            <a:avLst/>
          </a:prstGeom>
          <a:gradFill>
            <a:gsLst>
              <a:gs pos="0">
                <a:srgbClr val="002060"/>
              </a:gs>
              <a:gs pos="50000">
                <a:schemeClr val="tx2">
                  <a:lumMod val="60000"/>
                  <a:lumOff val="40000"/>
                </a:schemeClr>
              </a:gs>
              <a:gs pos="70000">
                <a:schemeClr val="tx2">
                  <a:lumMod val="40000"/>
                  <a:lumOff val="60000"/>
                </a:schemeClr>
              </a:gs>
              <a:gs pos="100000">
                <a:schemeClr val="tx2">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100" b="1" dirty="0" smtClean="0">
                <a:latin typeface="Arial" panose="020B0604020202020204" pitchFamily="34" charset="0"/>
                <a:cs typeface="Arial" panose="020B0604020202020204" pitchFamily="34" charset="0"/>
              </a:rPr>
              <a:t>Page 88</a:t>
            </a:r>
            <a:endParaRPr lang="en-GB" sz="1100" b="1" dirty="0">
              <a:latin typeface="Arial" panose="020B0604020202020204" pitchFamily="34" charset="0"/>
              <a:cs typeface="Arial" panose="020B0604020202020204" pitchFamily="34" charset="0"/>
            </a:endParaRPr>
          </a:p>
        </p:txBody>
      </p:sp>
      <p:sp>
        <p:nvSpPr>
          <p:cNvPr id="7" name="Rectangle 6"/>
          <p:cNvSpPr/>
          <p:nvPr/>
        </p:nvSpPr>
        <p:spPr>
          <a:xfrm>
            <a:off x="251520" y="4077072"/>
            <a:ext cx="8568952" cy="2554545"/>
          </a:xfrm>
          <a:prstGeom prst="rect">
            <a:avLst/>
          </a:prstGeom>
          <a:solidFill>
            <a:schemeClr val="accent6">
              <a:lumMod val="60000"/>
              <a:lumOff val="40000"/>
            </a:schemeClr>
          </a:solidFill>
          <a:ln w="57150">
            <a:solidFill>
              <a:srgbClr val="002060"/>
            </a:solidFill>
          </a:ln>
        </p:spPr>
        <p:txBody>
          <a:bodyPr wrap="square">
            <a:spAutoFit/>
          </a:bodyPr>
          <a:lstStyle/>
          <a:p>
            <a:pPr>
              <a:spcBef>
                <a:spcPts val="0"/>
              </a:spcBef>
              <a:spcAft>
                <a:spcPts val="0"/>
              </a:spcAft>
            </a:pPr>
            <a:r>
              <a:rPr lang="en-US" sz="2000" b="1" dirty="0">
                <a:solidFill>
                  <a:srgbClr val="000000"/>
                </a:solidFill>
                <a:latin typeface="Arial" panose="020B0604020202020204" pitchFamily="34" charset="0"/>
                <a:ea typeface="Segoe UI" panose="020B0502040204020203" pitchFamily="34" charset="0"/>
                <a:cs typeface="Arial" panose="020B0604020202020204" pitchFamily="34" charset="0"/>
              </a:rPr>
              <a:t>Centralised </a:t>
            </a:r>
            <a:r>
              <a:rPr lang="en-US" sz="2000" dirty="0">
                <a:latin typeface="Arial" panose="020B0604020202020204" pitchFamily="34" charset="0"/>
                <a:ea typeface="Segoe UI" panose="020B0502040204020203" pitchFamily="34" charset="0"/>
                <a:cs typeface="Arial" panose="020B0604020202020204" pitchFamily="34" charset="0"/>
              </a:rPr>
              <a:t>decision-taking implies that all decisions are taken at the head office.</a:t>
            </a:r>
            <a:endParaRPr lang="en-GB" sz="2000" dirty="0">
              <a:latin typeface="Arial" panose="020B0604020202020204" pitchFamily="34" charset="0"/>
              <a:ea typeface="Segoe UI" panose="020B0502040204020203" pitchFamily="34" charset="0"/>
              <a:cs typeface="Arial" panose="020B0604020202020204" pitchFamily="34" charset="0"/>
            </a:endParaRPr>
          </a:p>
          <a:p>
            <a:pPr>
              <a:spcBef>
                <a:spcPts val="0"/>
              </a:spcBef>
              <a:spcAft>
                <a:spcPts val="0"/>
              </a:spcAft>
            </a:pPr>
            <a:r>
              <a:rPr lang="en-US" sz="2000" b="1" dirty="0">
                <a:solidFill>
                  <a:srgbClr val="000000"/>
                </a:solidFill>
                <a:latin typeface="Arial" panose="020B0604020202020204" pitchFamily="34" charset="0"/>
                <a:ea typeface="Segoe UI" panose="020B0502040204020203" pitchFamily="34" charset="0"/>
                <a:cs typeface="Arial" panose="020B0604020202020204" pitchFamily="34" charset="0"/>
              </a:rPr>
              <a:t>Decentralised </a:t>
            </a:r>
            <a:r>
              <a:rPr lang="en-US" sz="2000" dirty="0">
                <a:latin typeface="Arial" panose="020B0604020202020204" pitchFamily="34" charset="0"/>
                <a:ea typeface="Segoe UI" panose="020B0502040204020203" pitchFamily="34" charset="0"/>
                <a:cs typeface="Arial" panose="020B0604020202020204" pitchFamily="34" charset="0"/>
              </a:rPr>
              <a:t>decisions are taken at the point where the decision will be put into effect.</a:t>
            </a:r>
            <a:endParaRPr lang="en-GB" sz="2000" dirty="0">
              <a:latin typeface="Arial" panose="020B0604020202020204" pitchFamily="34" charset="0"/>
              <a:ea typeface="Segoe UI" panose="020B0502040204020203" pitchFamily="34" charset="0"/>
              <a:cs typeface="Arial" panose="020B0604020202020204" pitchFamily="34" charset="0"/>
            </a:endParaRPr>
          </a:p>
          <a:p>
            <a:pPr>
              <a:spcBef>
                <a:spcPts val="0"/>
              </a:spcBef>
              <a:spcAft>
                <a:spcPts val="0"/>
              </a:spcAft>
            </a:pPr>
            <a:r>
              <a:rPr lang="en-US" sz="2000" b="1" dirty="0">
                <a:solidFill>
                  <a:srgbClr val="000000"/>
                </a:solidFill>
                <a:latin typeface="Arial" panose="020B0604020202020204" pitchFamily="34" charset="0"/>
                <a:ea typeface="Segoe UI" panose="020B0502040204020203" pitchFamily="34" charset="0"/>
                <a:cs typeface="Arial" panose="020B0604020202020204" pitchFamily="34" charset="0"/>
              </a:rPr>
              <a:t>Organisation </a:t>
            </a:r>
            <a:r>
              <a:rPr lang="en-US" sz="2000" dirty="0">
                <a:latin typeface="Arial" panose="020B0604020202020204" pitchFamily="34" charset="0"/>
                <a:ea typeface="Segoe UI" panose="020B0502040204020203" pitchFamily="34" charset="0"/>
                <a:cs typeface="Arial" panose="020B0604020202020204" pitchFamily="34" charset="0"/>
              </a:rPr>
              <a:t>charts show how lines of authority work and who is accountable to whom.</a:t>
            </a:r>
            <a:endParaRPr lang="en-GB" sz="2000" dirty="0">
              <a:latin typeface="Arial" panose="020B0604020202020204" pitchFamily="34" charset="0"/>
              <a:ea typeface="Segoe UI" panose="020B0502040204020203" pitchFamily="34" charset="0"/>
              <a:cs typeface="Arial" panose="020B0604020202020204" pitchFamily="34" charset="0"/>
            </a:endParaRPr>
          </a:p>
          <a:p>
            <a:pPr>
              <a:spcBef>
                <a:spcPts val="0"/>
              </a:spcBef>
              <a:spcAft>
                <a:spcPts val="0"/>
              </a:spcAft>
            </a:pPr>
            <a:r>
              <a:rPr lang="en-US" sz="2000" b="1" dirty="0">
                <a:solidFill>
                  <a:srgbClr val="000000"/>
                </a:solidFill>
                <a:latin typeface="Arial" panose="020B0604020202020204" pitchFamily="34" charset="0"/>
                <a:ea typeface="Segoe UI" panose="020B0502040204020203" pitchFamily="34" charset="0"/>
                <a:cs typeface="Arial" panose="020B0604020202020204" pitchFamily="34" charset="0"/>
              </a:rPr>
              <a:t>Franchises </a:t>
            </a:r>
            <a:r>
              <a:rPr lang="en-US" sz="2000" dirty="0">
                <a:latin typeface="Arial" panose="020B0604020202020204" pitchFamily="34" charset="0"/>
                <a:ea typeface="Segoe UI" panose="020B0502040204020203" pitchFamily="34" charset="0"/>
                <a:cs typeface="Arial" panose="020B0604020202020204" pitchFamily="34" charset="0"/>
              </a:rPr>
              <a:t>are independent businesses that have the right to sell a branded product.</a:t>
            </a:r>
            <a:endParaRPr lang="en-GB" sz="2000" dirty="0">
              <a:effectLst/>
              <a:latin typeface="Arial" panose="020B0604020202020204" pitchFamily="34" charset="0"/>
              <a:ea typeface="Segoe UI" panose="020B0502040204020203" pitchFamily="34" charset="0"/>
              <a:cs typeface="Arial" panose="020B0604020202020204" pitchFamily="34" charset="0"/>
            </a:endParaRPr>
          </a:p>
        </p:txBody>
      </p:sp>
    </p:spTree>
    <p:extLst>
      <p:ext uri="{BB962C8B-B14F-4D97-AF65-F5344CB8AC3E}">
        <p14:creationId xmlns:p14="http://schemas.microsoft.com/office/powerpoint/2010/main" val="2859500252"/>
      </p:ext>
    </p:extLst>
  </p:cSld>
  <p:clrMapOvr>
    <a:masterClrMapping/>
  </p:clrMapOvr>
  <p:transition advClick="0"/>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1520" y="1096426"/>
            <a:ext cx="8568952" cy="5632311"/>
          </a:xfrm>
          <a:prstGeom prst="rect">
            <a:avLst/>
          </a:prstGeom>
        </p:spPr>
        <p:txBody>
          <a:bodyPr wrap="square">
            <a:spAutoFit/>
          </a:bodyPr>
          <a:lstStyle/>
          <a:p>
            <a:pPr marL="449263" indent="-449263">
              <a:buClr>
                <a:schemeClr val="accent6">
                  <a:lumMod val="50000"/>
                </a:schemeClr>
              </a:buClr>
              <a:buFont typeface="Wingdings 3" panose="05040102010807070707" pitchFamily="18" charset="2"/>
              <a:buChar char=""/>
            </a:pPr>
            <a:r>
              <a:rPr lang="en-US" dirty="0"/>
              <a:t>Supermarkets often attract managers who want to be able to challenge themselves by being involved in the decision making process. This is despite the fact that they do not pay top salaries, compared to other similar </a:t>
            </a:r>
            <a:r>
              <a:rPr lang="en-US" dirty="0" smtClean="0"/>
              <a:t>sized </a:t>
            </a:r>
            <a:r>
              <a:rPr lang="en-US" dirty="0"/>
              <a:t>organisations. They can do this because, for example, </a:t>
            </a:r>
            <a:r>
              <a:rPr lang="en-US" dirty="0" err="1"/>
              <a:t>Morrisons</a:t>
            </a:r>
            <a:r>
              <a:rPr lang="en-US" dirty="0"/>
              <a:t> and Tesco allow managers a degree of </a:t>
            </a:r>
            <a:r>
              <a:rPr lang="en-US" b="1" dirty="0"/>
              <a:t>autonomy</a:t>
            </a:r>
            <a:r>
              <a:rPr lang="en-US" dirty="0"/>
              <a:t>. They are allowed to decide on staffing issues and store promotion, which gives them invaluable </a:t>
            </a:r>
            <a:r>
              <a:rPr lang="en-US" dirty="0" smtClean="0"/>
              <a:t>experience.</a:t>
            </a:r>
          </a:p>
          <a:p>
            <a:pPr marL="449263" indent="-449263">
              <a:buClr>
                <a:schemeClr val="accent6">
                  <a:lumMod val="50000"/>
                </a:schemeClr>
              </a:buClr>
              <a:buFont typeface="Wingdings 3" panose="05040102010807070707" pitchFamily="18" charset="2"/>
              <a:buChar char=""/>
            </a:pPr>
            <a:r>
              <a:rPr lang="en-US" dirty="0" smtClean="0"/>
              <a:t>This </a:t>
            </a:r>
            <a:r>
              <a:rPr lang="en-US" dirty="0"/>
              <a:t>type of experience may be hugely </a:t>
            </a:r>
            <a:r>
              <a:rPr lang="en-US" b="1" dirty="0"/>
              <a:t>motivational</a:t>
            </a:r>
            <a:r>
              <a:rPr lang="en-US" dirty="0"/>
              <a:t>. Also, it allows senior managers to concentrate on group strategy rather than the nitty-gritty of local store management.</a:t>
            </a:r>
          </a:p>
          <a:p>
            <a:pPr marL="449263" indent="-449263">
              <a:buClr>
                <a:schemeClr val="accent6">
                  <a:lumMod val="50000"/>
                </a:schemeClr>
              </a:buClr>
              <a:buFont typeface="Wingdings 3" panose="05040102010807070707" pitchFamily="18" charset="2"/>
              <a:buChar char=""/>
            </a:pPr>
            <a:r>
              <a:rPr lang="en-US" dirty="0"/>
              <a:t>The </a:t>
            </a:r>
            <a:r>
              <a:rPr lang="en-US" b="1" dirty="0"/>
              <a:t>empowerment</a:t>
            </a:r>
            <a:r>
              <a:rPr lang="en-US" dirty="0"/>
              <a:t> that is felt by these managers may be transferred lower down the chain as supervisors become involved in the decision making process. Staff are able to use their local knowledge to help stores thrive and can become effective decision makers. Senior managers, based centrally, may not be able react quickly to local circumstances.</a:t>
            </a:r>
          </a:p>
          <a:p>
            <a:pPr marL="449263" indent="-449263">
              <a:buClr>
                <a:schemeClr val="accent6">
                  <a:lumMod val="50000"/>
                </a:schemeClr>
              </a:buClr>
              <a:buFont typeface="Wingdings 3" panose="05040102010807070707" pitchFamily="18" charset="2"/>
              <a:buChar char=""/>
            </a:pPr>
            <a:r>
              <a:rPr lang="en-US" dirty="0"/>
              <a:t>Balancing the advantages of decentralisation against centralisation is quite difficult. The choice will depend on the type of firm involved. Many public limited companies (</a:t>
            </a:r>
            <a:r>
              <a:rPr lang="en-US" dirty="0" smtClean="0"/>
              <a:t>plc's</a:t>
            </a:r>
            <a:r>
              <a:rPr lang="en-US" dirty="0"/>
              <a:t>) will rely heavily on experienced senior managers at board level. When the company or the economy as a whole is not doing well, strong leadership will be needed and may be seen as reassuring for staff at lower levels.</a:t>
            </a:r>
          </a:p>
        </p:txBody>
      </p:sp>
      <p:sp>
        <p:nvSpPr>
          <p:cNvPr id="6" name="Title 1"/>
          <p:cNvSpPr>
            <a:spLocks noGrp="1"/>
          </p:cNvSpPr>
          <p:nvPr>
            <p:ph type="title"/>
          </p:nvPr>
        </p:nvSpPr>
        <p:spPr>
          <a:xfrm>
            <a:off x="35496" y="72008"/>
            <a:ext cx="7704856" cy="548680"/>
          </a:xfrm>
        </p:spPr>
        <p:txBody>
          <a:bodyPr>
            <a:noAutofit/>
          </a:bodyPr>
          <a:lstStyle/>
          <a:p>
            <a:r>
              <a:rPr lang="en-GB" sz="3100" dirty="0"/>
              <a:t>17.1 – </a:t>
            </a:r>
            <a:r>
              <a:rPr lang="en-GB" sz="3100" dirty="0" smtClean="0"/>
              <a:t>Organisational Charts - Empowerment</a:t>
            </a:r>
            <a:endParaRPr lang="en-GB" sz="3100" dirty="0"/>
          </a:p>
        </p:txBody>
      </p:sp>
      <p:sp>
        <p:nvSpPr>
          <p:cNvPr id="5" name="Round Same Side Corner Rectangle 4">
            <a:hlinkClick r:id="" action="ppaction://noaction"/>
          </p:cNvPr>
          <p:cNvSpPr/>
          <p:nvPr/>
        </p:nvSpPr>
        <p:spPr>
          <a:xfrm>
            <a:off x="6300192" y="661070"/>
            <a:ext cx="648072" cy="360000"/>
          </a:xfrm>
          <a:prstGeom prst="round2SameRect">
            <a:avLst/>
          </a:prstGeom>
          <a:gradFill>
            <a:gsLst>
              <a:gs pos="0">
                <a:srgbClr val="002060"/>
              </a:gs>
              <a:gs pos="50000">
                <a:schemeClr val="tx2">
                  <a:lumMod val="60000"/>
                  <a:lumOff val="40000"/>
                </a:schemeClr>
              </a:gs>
              <a:gs pos="70000">
                <a:schemeClr val="tx2">
                  <a:lumMod val="40000"/>
                  <a:lumOff val="60000"/>
                </a:schemeClr>
              </a:gs>
              <a:gs pos="100000">
                <a:schemeClr val="tx2">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100" b="1" dirty="0" smtClean="0">
                <a:latin typeface="Arial" panose="020B0604020202020204" pitchFamily="34" charset="0"/>
                <a:cs typeface="Arial" panose="020B0604020202020204" pitchFamily="34" charset="0"/>
              </a:rPr>
              <a:t>Page 88</a:t>
            </a:r>
            <a:endParaRPr lang="en-GB" sz="11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861456487"/>
      </p:ext>
    </p:extLst>
  </p:cSld>
  <p:clrMapOvr>
    <a:masterClrMapping/>
  </p:clrMapOvr>
  <p:transition advClick="0"/>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1520" y="1096426"/>
            <a:ext cx="8568952" cy="5586145"/>
          </a:xfrm>
          <a:prstGeom prst="rect">
            <a:avLst/>
          </a:prstGeom>
        </p:spPr>
        <p:txBody>
          <a:bodyPr wrap="square">
            <a:spAutoFit/>
          </a:bodyPr>
          <a:lstStyle/>
          <a:p>
            <a:pPr>
              <a:buClr>
                <a:schemeClr val="accent6">
                  <a:lumMod val="50000"/>
                </a:schemeClr>
              </a:buClr>
            </a:pPr>
            <a:r>
              <a:rPr lang="en-US" sz="2100" b="1" dirty="0">
                <a:solidFill>
                  <a:srgbClr val="FF0000"/>
                </a:solidFill>
              </a:rPr>
              <a:t>Show what you know</a:t>
            </a:r>
          </a:p>
          <a:p>
            <a:pPr marL="352425" indent="-352425">
              <a:buClr>
                <a:schemeClr val="accent6">
                  <a:lumMod val="50000"/>
                </a:schemeClr>
              </a:buClr>
              <a:buFont typeface="+mj-lt"/>
              <a:buAutoNum type="arabicPeriod"/>
            </a:pPr>
            <a:r>
              <a:rPr lang="en-US" sz="2100" dirty="0" smtClean="0">
                <a:solidFill>
                  <a:srgbClr val="FF0000"/>
                </a:solidFill>
              </a:rPr>
              <a:t>Why </a:t>
            </a:r>
            <a:r>
              <a:rPr lang="en-US" sz="2100" dirty="0">
                <a:solidFill>
                  <a:srgbClr val="FF0000"/>
                </a:solidFill>
              </a:rPr>
              <a:t>is a more decentralised approach to organisational structure likely to be more costly for a firm or organisation than a centralised system?</a:t>
            </a:r>
          </a:p>
          <a:p>
            <a:pPr marL="352425" indent="-352425">
              <a:buClr>
                <a:schemeClr val="accent6">
                  <a:lumMod val="50000"/>
                </a:schemeClr>
              </a:buClr>
              <a:buFont typeface="+mj-lt"/>
              <a:buAutoNum type="arabicPeriod"/>
            </a:pPr>
            <a:r>
              <a:rPr lang="en-US" sz="2100" dirty="0" smtClean="0">
                <a:solidFill>
                  <a:srgbClr val="FF0000"/>
                </a:solidFill>
              </a:rPr>
              <a:t>Is </a:t>
            </a:r>
            <a:r>
              <a:rPr lang="en-US" sz="2100" dirty="0">
                <a:solidFill>
                  <a:srgbClr val="FF0000"/>
                </a:solidFill>
              </a:rPr>
              <a:t>a firm operating an organisational structure that is centralised more likely or less likely to be able to respond quickly to changes in the local environment? Explain your answer.</a:t>
            </a:r>
          </a:p>
          <a:p>
            <a:pPr marL="352425" indent="-352425">
              <a:buClr>
                <a:schemeClr val="accent6">
                  <a:lumMod val="50000"/>
                </a:schemeClr>
              </a:buClr>
              <a:buFont typeface="+mj-lt"/>
              <a:buAutoNum type="arabicPeriod"/>
            </a:pPr>
            <a:r>
              <a:rPr lang="en-US" sz="2100" dirty="0" smtClean="0">
                <a:solidFill>
                  <a:srgbClr val="FF0000"/>
                </a:solidFill>
              </a:rPr>
              <a:t>Is </a:t>
            </a:r>
            <a:r>
              <a:rPr lang="en-US" sz="2100" dirty="0">
                <a:solidFill>
                  <a:srgbClr val="FF0000"/>
                </a:solidFill>
              </a:rPr>
              <a:t>Roman </a:t>
            </a:r>
            <a:r>
              <a:rPr lang="en-US" sz="2100" dirty="0" err="1">
                <a:solidFill>
                  <a:srgbClr val="FF0000"/>
                </a:solidFill>
              </a:rPr>
              <a:t>Abramovich</a:t>
            </a:r>
            <a:r>
              <a:rPr lang="en-US" sz="2100" dirty="0">
                <a:solidFill>
                  <a:srgbClr val="FF0000"/>
                </a:solidFill>
              </a:rPr>
              <a:t>, the Russian oligarch and owner of Chelsea football club, likely to </a:t>
            </a:r>
            <a:r>
              <a:rPr lang="en-US" sz="2100" dirty="0" err="1">
                <a:solidFill>
                  <a:srgbClr val="FF0000"/>
                </a:solidFill>
              </a:rPr>
              <a:t>favour</a:t>
            </a:r>
            <a:r>
              <a:rPr lang="en-US" sz="2100" dirty="0">
                <a:solidFill>
                  <a:srgbClr val="FF0000"/>
                </a:solidFill>
              </a:rPr>
              <a:t> centralisation of the football club or decentralisation? Explain your answer.</a:t>
            </a:r>
          </a:p>
          <a:p>
            <a:pPr marL="352425" indent="-352425">
              <a:buClr>
                <a:schemeClr val="accent6">
                  <a:lumMod val="50000"/>
                </a:schemeClr>
              </a:buClr>
              <a:buFont typeface="+mj-lt"/>
              <a:buAutoNum type="arabicPeriod"/>
            </a:pPr>
            <a:r>
              <a:rPr lang="en-US" sz="2100" dirty="0" smtClean="0">
                <a:solidFill>
                  <a:srgbClr val="FF0000"/>
                </a:solidFill>
              </a:rPr>
              <a:t>Consider </a:t>
            </a:r>
            <a:r>
              <a:rPr lang="en-US" sz="2100" dirty="0">
                <a:solidFill>
                  <a:srgbClr val="FF0000"/>
                </a:solidFill>
              </a:rPr>
              <a:t>whether you would prefer to work for a firm that is centrally organised or one that is de-centralised, in each of the following situations:</a:t>
            </a:r>
          </a:p>
          <a:p>
            <a:pPr marL="801688" indent="-352425">
              <a:buClr>
                <a:schemeClr val="accent6">
                  <a:lumMod val="50000"/>
                </a:schemeClr>
              </a:buClr>
              <a:buFont typeface="Arial" panose="020B0604020202020204" pitchFamily="34" charset="0"/>
              <a:buChar char="•"/>
            </a:pPr>
            <a:r>
              <a:rPr lang="en-US" sz="2100" dirty="0" smtClean="0">
                <a:solidFill>
                  <a:srgbClr val="FF0000"/>
                </a:solidFill>
              </a:rPr>
              <a:t>As </a:t>
            </a:r>
            <a:r>
              <a:rPr lang="en-US" sz="2100" dirty="0">
                <a:solidFill>
                  <a:srgbClr val="FF0000"/>
                </a:solidFill>
              </a:rPr>
              <a:t>a 16 year old in your first job</a:t>
            </a:r>
          </a:p>
          <a:p>
            <a:pPr marL="801688" indent="-352425">
              <a:buClr>
                <a:schemeClr val="accent6">
                  <a:lumMod val="50000"/>
                </a:schemeClr>
              </a:buClr>
              <a:buFont typeface="Arial" panose="020B0604020202020204" pitchFamily="34" charset="0"/>
              <a:buChar char="•"/>
            </a:pPr>
            <a:r>
              <a:rPr lang="en-US" sz="2100" dirty="0" smtClean="0">
                <a:solidFill>
                  <a:srgbClr val="FF0000"/>
                </a:solidFill>
              </a:rPr>
              <a:t>As </a:t>
            </a:r>
            <a:r>
              <a:rPr lang="en-US" sz="2100" dirty="0">
                <a:solidFill>
                  <a:srgbClr val="FF0000"/>
                </a:solidFill>
              </a:rPr>
              <a:t>an eighteen year old after 'A' levels </a:t>
            </a:r>
            <a:r>
              <a:rPr lang="en-US" sz="2100" dirty="0" smtClean="0">
                <a:solidFill>
                  <a:srgbClr val="FF0000"/>
                </a:solidFill>
              </a:rPr>
              <a:t/>
            </a:r>
            <a:br>
              <a:rPr lang="en-US" sz="2100" dirty="0" smtClean="0">
                <a:solidFill>
                  <a:srgbClr val="FF0000"/>
                </a:solidFill>
              </a:rPr>
            </a:br>
            <a:r>
              <a:rPr lang="en-US" sz="2100" dirty="0" smtClean="0">
                <a:solidFill>
                  <a:srgbClr val="FF0000"/>
                </a:solidFill>
              </a:rPr>
              <a:t>or </a:t>
            </a:r>
            <a:r>
              <a:rPr lang="en-US" sz="2100" dirty="0">
                <a:solidFill>
                  <a:srgbClr val="FF0000"/>
                </a:solidFill>
              </a:rPr>
              <a:t>an equivalent qualification</a:t>
            </a:r>
          </a:p>
          <a:p>
            <a:pPr marL="801688" indent="-352425">
              <a:buClr>
                <a:schemeClr val="accent6">
                  <a:lumMod val="50000"/>
                </a:schemeClr>
              </a:buClr>
              <a:buFont typeface="Arial" panose="020B0604020202020204" pitchFamily="34" charset="0"/>
              <a:buChar char="•"/>
            </a:pPr>
            <a:r>
              <a:rPr lang="en-US" sz="2100" dirty="0" smtClean="0">
                <a:solidFill>
                  <a:srgbClr val="FF0000"/>
                </a:solidFill>
              </a:rPr>
              <a:t>As </a:t>
            </a:r>
            <a:r>
              <a:rPr lang="en-US" sz="2100" dirty="0">
                <a:solidFill>
                  <a:srgbClr val="FF0000"/>
                </a:solidFill>
              </a:rPr>
              <a:t>a 21/22 year old with a degree.</a:t>
            </a:r>
          </a:p>
        </p:txBody>
      </p:sp>
      <p:sp>
        <p:nvSpPr>
          <p:cNvPr id="6" name="Title 1"/>
          <p:cNvSpPr>
            <a:spLocks noGrp="1"/>
          </p:cNvSpPr>
          <p:nvPr>
            <p:ph type="title"/>
          </p:nvPr>
        </p:nvSpPr>
        <p:spPr>
          <a:xfrm>
            <a:off x="35496" y="72008"/>
            <a:ext cx="7704856" cy="548680"/>
          </a:xfrm>
        </p:spPr>
        <p:txBody>
          <a:bodyPr>
            <a:noAutofit/>
          </a:bodyPr>
          <a:lstStyle/>
          <a:p>
            <a:r>
              <a:rPr lang="en-GB" sz="3100" dirty="0"/>
              <a:t>17.1 – </a:t>
            </a:r>
            <a:r>
              <a:rPr lang="en-GB" sz="3100" dirty="0" smtClean="0"/>
              <a:t>Organisational Charts - Empowerment</a:t>
            </a:r>
            <a:endParaRPr lang="en-GB" sz="3100" dirty="0"/>
          </a:p>
        </p:txBody>
      </p:sp>
      <p:sp>
        <p:nvSpPr>
          <p:cNvPr id="5" name="Round Same Side Corner Rectangle 4">
            <a:hlinkClick r:id="" action="ppaction://noaction"/>
          </p:cNvPr>
          <p:cNvSpPr/>
          <p:nvPr/>
        </p:nvSpPr>
        <p:spPr>
          <a:xfrm>
            <a:off x="6300192" y="661070"/>
            <a:ext cx="648072" cy="360000"/>
          </a:xfrm>
          <a:prstGeom prst="round2SameRect">
            <a:avLst/>
          </a:prstGeom>
          <a:gradFill>
            <a:gsLst>
              <a:gs pos="0">
                <a:srgbClr val="002060"/>
              </a:gs>
              <a:gs pos="50000">
                <a:schemeClr val="tx2">
                  <a:lumMod val="60000"/>
                  <a:lumOff val="40000"/>
                </a:schemeClr>
              </a:gs>
              <a:gs pos="70000">
                <a:schemeClr val="tx2">
                  <a:lumMod val="40000"/>
                  <a:lumOff val="60000"/>
                </a:schemeClr>
              </a:gs>
              <a:gs pos="100000">
                <a:schemeClr val="tx2">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100" b="1" dirty="0" smtClean="0">
                <a:latin typeface="Arial" panose="020B0604020202020204" pitchFamily="34" charset="0"/>
                <a:cs typeface="Arial" panose="020B0604020202020204" pitchFamily="34" charset="0"/>
              </a:rPr>
              <a:t>Page 89</a:t>
            </a:r>
            <a:endParaRPr lang="en-GB" sz="1100" b="1" dirty="0">
              <a:latin typeface="Arial" panose="020B0604020202020204" pitchFamily="34" charset="0"/>
              <a:cs typeface="Arial" panose="020B0604020202020204" pitchFamily="34" charset="0"/>
            </a:endParaRPr>
          </a:p>
        </p:txBody>
      </p:sp>
      <p:pic>
        <p:nvPicPr>
          <p:cNvPr id="110594" name="Picture 2" descr="Image result for roman abramovich"/>
          <p:cNvPicPr>
            <a:picLocks noChangeAspect="1" noChangeArrowheads="1"/>
          </p:cNvPicPr>
          <p:nvPr/>
        </p:nvPicPr>
        <p:blipFill rotWithShape="1">
          <a:blip r:embed="rId3">
            <a:extLst>
              <a:ext uri="{28A0092B-C50C-407E-A947-70E740481C1C}">
                <a14:useLocalDpi xmlns:a14="http://schemas.microsoft.com/office/drawing/2010/main" val="0"/>
              </a:ext>
            </a:extLst>
          </a:blip>
          <a:srcRect t="9984" b="16906"/>
          <a:stretch/>
        </p:blipFill>
        <p:spPr bwMode="auto">
          <a:xfrm>
            <a:off x="7452320" y="5078212"/>
            <a:ext cx="1368152" cy="151914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83876342"/>
      </p:ext>
    </p:extLst>
  </p:cSld>
  <p:clrMapOvr>
    <a:masterClrMapping/>
  </p:clrMapOvr>
  <p:transition advClick="0"/>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1520" y="1096426"/>
            <a:ext cx="8568952" cy="5632311"/>
          </a:xfrm>
          <a:prstGeom prst="rect">
            <a:avLst/>
          </a:prstGeom>
        </p:spPr>
        <p:txBody>
          <a:bodyPr wrap="square">
            <a:spAutoFit/>
          </a:bodyPr>
          <a:lstStyle/>
          <a:p>
            <a:pPr marL="449263" indent="-449263">
              <a:buClr>
                <a:schemeClr val="accent6">
                  <a:lumMod val="50000"/>
                </a:schemeClr>
              </a:buClr>
              <a:buFont typeface="Wingdings 3" panose="05040102010807070707" pitchFamily="18" charset="2"/>
              <a:buChar char=""/>
            </a:pPr>
            <a:r>
              <a:rPr lang="en-US" sz="2000" dirty="0"/>
              <a:t>You may be familiar with Chinese whispers. An order or instruction is passed along a line, usually by whispering to the person next to you, to see if the end instruction is still the same as it was at the beginning. </a:t>
            </a:r>
            <a:endParaRPr lang="en-US" sz="2000" dirty="0" smtClean="0"/>
          </a:p>
          <a:p>
            <a:pPr marL="449263" indent="-449263">
              <a:buClr>
                <a:schemeClr val="accent6">
                  <a:lumMod val="50000"/>
                </a:schemeClr>
              </a:buClr>
              <a:buFont typeface="Wingdings 3" panose="05040102010807070707" pitchFamily="18" charset="2"/>
              <a:buChar char=""/>
            </a:pPr>
            <a:r>
              <a:rPr lang="en-US" sz="2000" dirty="0" smtClean="0"/>
              <a:t>Often </a:t>
            </a:r>
            <a:r>
              <a:rPr lang="en-US" sz="2000" dirty="0"/>
              <a:t>it is not. </a:t>
            </a:r>
            <a:r>
              <a:rPr lang="en-US" sz="2000" dirty="0" smtClean="0"/>
              <a:t>An </a:t>
            </a:r>
            <a:r>
              <a:rPr lang="en-US" sz="2000" dirty="0"/>
              <a:t>old story from the trenches in World War I tells of sending the message, 'send reinforcements we're going to advance', but it gets passed on through so many people that it comes out as 'send three and four pence we're going to a dance</a:t>
            </a:r>
            <a:r>
              <a:rPr lang="en-US" sz="2000" dirty="0" smtClean="0"/>
              <a:t>'.</a:t>
            </a:r>
          </a:p>
          <a:p>
            <a:pPr marL="449263" indent="-449263">
              <a:buClr>
                <a:schemeClr val="accent6">
                  <a:lumMod val="50000"/>
                </a:schemeClr>
              </a:buClr>
              <a:buFont typeface="Wingdings 3" panose="05040102010807070707" pitchFamily="18" charset="2"/>
              <a:buChar char=""/>
            </a:pPr>
            <a:endParaRPr lang="en-US" sz="2000" dirty="0"/>
          </a:p>
          <a:p>
            <a:pPr marL="449263" indent="-449263">
              <a:buClr>
                <a:schemeClr val="accent6">
                  <a:lumMod val="50000"/>
                </a:schemeClr>
              </a:buClr>
              <a:buFont typeface="Wingdings 3" panose="05040102010807070707" pitchFamily="18" charset="2"/>
              <a:buChar char=""/>
            </a:pPr>
            <a:endParaRPr lang="en-US" sz="2000" dirty="0" smtClean="0"/>
          </a:p>
          <a:p>
            <a:pPr marL="449263" indent="-449263">
              <a:buClr>
                <a:schemeClr val="accent6">
                  <a:lumMod val="50000"/>
                </a:schemeClr>
              </a:buClr>
              <a:buFont typeface="Wingdings 3" panose="05040102010807070707" pitchFamily="18" charset="2"/>
              <a:buChar char=""/>
            </a:pPr>
            <a:endParaRPr lang="en-US" sz="2000" dirty="0" smtClean="0"/>
          </a:p>
          <a:p>
            <a:pPr marL="449263" indent="-449263">
              <a:buClr>
                <a:schemeClr val="accent6">
                  <a:lumMod val="50000"/>
                </a:schemeClr>
              </a:buClr>
              <a:buFont typeface="Wingdings 3" panose="05040102010807070707" pitchFamily="18" charset="2"/>
              <a:buChar char=""/>
            </a:pPr>
            <a:endParaRPr lang="en-US" sz="2000" dirty="0"/>
          </a:p>
          <a:p>
            <a:pPr marL="449263" indent="-449263">
              <a:buClr>
                <a:schemeClr val="accent6">
                  <a:lumMod val="50000"/>
                </a:schemeClr>
              </a:buClr>
              <a:buFont typeface="Wingdings 3" panose="05040102010807070707" pitchFamily="18" charset="2"/>
              <a:buChar char=""/>
            </a:pPr>
            <a:endParaRPr lang="en-US" sz="2000" dirty="0"/>
          </a:p>
          <a:p>
            <a:pPr marL="449263" indent="-449263">
              <a:buClr>
                <a:schemeClr val="accent6">
                  <a:lumMod val="50000"/>
                </a:schemeClr>
              </a:buClr>
              <a:buFont typeface="Wingdings 3" panose="05040102010807070707" pitchFamily="18" charset="2"/>
              <a:buChar char=""/>
            </a:pPr>
            <a:endParaRPr lang="en-US" sz="2000" dirty="0" smtClean="0"/>
          </a:p>
          <a:p>
            <a:pPr>
              <a:buClr>
                <a:schemeClr val="accent6">
                  <a:lumMod val="50000"/>
                </a:schemeClr>
              </a:buClr>
            </a:pPr>
            <a:endParaRPr lang="en-US" sz="2000" dirty="0" smtClean="0"/>
          </a:p>
          <a:p>
            <a:pPr marL="449263" indent="-449263">
              <a:buClr>
                <a:schemeClr val="accent6">
                  <a:lumMod val="50000"/>
                </a:schemeClr>
              </a:buClr>
              <a:buFont typeface="Wingdings 3" panose="05040102010807070707" pitchFamily="18" charset="2"/>
              <a:buChar char=""/>
            </a:pPr>
            <a:r>
              <a:rPr lang="en-US" sz="2000" dirty="0"/>
              <a:t>If the chain of command is too long, communications get misinterpreted. However if the chain of command is too short the people receiving the message may not fully understand the complexity of the message</a:t>
            </a:r>
            <a:r>
              <a:rPr lang="en-US" sz="2000" dirty="0" smtClean="0"/>
              <a:t>.</a:t>
            </a:r>
            <a:endParaRPr lang="en-US" sz="2000" dirty="0"/>
          </a:p>
        </p:txBody>
      </p:sp>
      <p:sp>
        <p:nvSpPr>
          <p:cNvPr id="6" name="Title 1"/>
          <p:cNvSpPr>
            <a:spLocks noGrp="1"/>
          </p:cNvSpPr>
          <p:nvPr>
            <p:ph type="title"/>
          </p:nvPr>
        </p:nvSpPr>
        <p:spPr>
          <a:xfrm>
            <a:off x="35496" y="72008"/>
            <a:ext cx="7704856" cy="548680"/>
          </a:xfrm>
        </p:spPr>
        <p:txBody>
          <a:bodyPr>
            <a:noAutofit/>
          </a:bodyPr>
          <a:lstStyle/>
          <a:p>
            <a:r>
              <a:rPr lang="en-GB" sz="4000" dirty="0" smtClean="0"/>
              <a:t>17.2 </a:t>
            </a:r>
            <a:r>
              <a:rPr lang="en-GB" sz="4000" dirty="0"/>
              <a:t>– </a:t>
            </a:r>
            <a:r>
              <a:rPr lang="en-GB" sz="4000" dirty="0" smtClean="0"/>
              <a:t>The Chain of Command</a:t>
            </a:r>
            <a:endParaRPr lang="en-GB" sz="4000" dirty="0"/>
          </a:p>
        </p:txBody>
      </p:sp>
      <p:sp>
        <p:nvSpPr>
          <p:cNvPr id="5" name="Round Same Side Corner Rectangle 4">
            <a:hlinkClick r:id="" action="ppaction://noaction"/>
          </p:cNvPr>
          <p:cNvSpPr/>
          <p:nvPr/>
        </p:nvSpPr>
        <p:spPr>
          <a:xfrm>
            <a:off x="6300192" y="661070"/>
            <a:ext cx="648072" cy="360000"/>
          </a:xfrm>
          <a:prstGeom prst="round2SameRect">
            <a:avLst/>
          </a:prstGeom>
          <a:gradFill>
            <a:gsLst>
              <a:gs pos="0">
                <a:srgbClr val="002060"/>
              </a:gs>
              <a:gs pos="50000">
                <a:schemeClr val="tx2">
                  <a:lumMod val="60000"/>
                  <a:lumOff val="40000"/>
                </a:schemeClr>
              </a:gs>
              <a:gs pos="70000">
                <a:schemeClr val="tx2">
                  <a:lumMod val="40000"/>
                  <a:lumOff val="60000"/>
                </a:schemeClr>
              </a:gs>
              <a:gs pos="100000">
                <a:schemeClr val="tx2">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100" b="1" dirty="0" smtClean="0">
                <a:latin typeface="Arial" panose="020B0604020202020204" pitchFamily="34" charset="0"/>
                <a:cs typeface="Arial" panose="020B0604020202020204" pitchFamily="34" charset="0"/>
              </a:rPr>
              <a:t>Page 89</a:t>
            </a:r>
            <a:endParaRPr lang="en-GB" sz="1100" b="1" dirty="0">
              <a:latin typeface="Arial" panose="020B0604020202020204" pitchFamily="34" charset="0"/>
              <a:cs typeface="Arial" panose="020B0604020202020204" pitchFamily="34" charset="0"/>
            </a:endParaRPr>
          </a:p>
        </p:txBody>
      </p:sp>
      <p:sp>
        <p:nvSpPr>
          <p:cNvPr id="7" name="Rectangle 6"/>
          <p:cNvSpPr/>
          <p:nvPr/>
        </p:nvSpPr>
        <p:spPr>
          <a:xfrm>
            <a:off x="251520" y="3362216"/>
            <a:ext cx="8568952" cy="1938992"/>
          </a:xfrm>
          <a:prstGeom prst="rect">
            <a:avLst/>
          </a:prstGeom>
          <a:solidFill>
            <a:schemeClr val="accent6">
              <a:lumMod val="60000"/>
              <a:lumOff val="40000"/>
            </a:schemeClr>
          </a:solidFill>
          <a:ln w="57150">
            <a:solidFill>
              <a:srgbClr val="002060"/>
            </a:solidFill>
          </a:ln>
        </p:spPr>
        <p:txBody>
          <a:bodyPr wrap="square">
            <a:spAutoFit/>
          </a:bodyPr>
          <a:lstStyle/>
          <a:p>
            <a:r>
              <a:rPr lang="en-US" sz="2000" dirty="0"/>
              <a:t>A </a:t>
            </a:r>
            <a:r>
              <a:rPr lang="en-US" sz="2000" b="1" dirty="0"/>
              <a:t>chain of command </a:t>
            </a:r>
            <a:r>
              <a:rPr lang="en-US" sz="2000" dirty="0"/>
              <a:t>shows the way authority and the power to take decisions are passed down within a business. The most senior people are at the top of it, with layers of more junior people beneath them. Figure 17 shows how a manager might pass on decisions to one or two deputies, who would in turn provide appropriate instructions for individual departments.</a:t>
            </a:r>
            <a:endParaRPr lang="en-GB" sz="2000" dirty="0"/>
          </a:p>
        </p:txBody>
      </p:sp>
    </p:spTree>
    <p:extLst>
      <p:ext uri="{BB962C8B-B14F-4D97-AF65-F5344CB8AC3E}">
        <p14:creationId xmlns:p14="http://schemas.microsoft.com/office/powerpoint/2010/main" val="3023599458"/>
      </p:ext>
    </p:extLst>
  </p:cSld>
  <p:clrMapOvr>
    <a:masterClrMapping/>
  </p:clrMapOvr>
  <p:transition advClick="0"/>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1520" y="1096426"/>
            <a:ext cx="8568952" cy="2862322"/>
          </a:xfrm>
          <a:prstGeom prst="rect">
            <a:avLst/>
          </a:prstGeom>
        </p:spPr>
        <p:txBody>
          <a:bodyPr wrap="square">
            <a:spAutoFit/>
          </a:bodyPr>
          <a:lstStyle/>
          <a:p>
            <a:pPr marL="449263" indent="-449263">
              <a:buClr>
                <a:schemeClr val="accent6">
                  <a:lumMod val="50000"/>
                </a:schemeClr>
              </a:buClr>
              <a:buFont typeface="Wingdings 3" panose="05040102010807070707" pitchFamily="18" charset="2"/>
              <a:buChar char=""/>
            </a:pPr>
            <a:r>
              <a:rPr lang="en-US" dirty="0"/>
              <a:t>Figure 17 illustrates a short chain of command and a wide span of control. A wide span of control offers more responsibility to those at the bottom of the chain and thus could be said to be motivational as it offers empowerment. This is not necessarily the same as authority: most of that will be reserved for those higher up the chain</a:t>
            </a:r>
            <a:r>
              <a:rPr lang="en-US" dirty="0" smtClean="0"/>
              <a:t>.</a:t>
            </a:r>
          </a:p>
          <a:p>
            <a:pPr marL="449263" indent="-449263">
              <a:buClr>
                <a:schemeClr val="accent6">
                  <a:lumMod val="50000"/>
                </a:schemeClr>
              </a:buClr>
              <a:buFont typeface="Wingdings 3" panose="05040102010807070707" pitchFamily="18" charset="2"/>
              <a:buChar char=""/>
            </a:pPr>
            <a:r>
              <a:rPr lang="en-US" dirty="0" smtClean="0"/>
              <a:t> </a:t>
            </a:r>
            <a:r>
              <a:rPr lang="en-US" dirty="0"/>
              <a:t>A short chain, by reducing the number of middle managers, may cost less. The hierarchy is flatter, with fewer layers and more opportunities for junior managers to take some decisions. A disadvantage is that it confers responsibility on those who might not seek it, and their performance may suffer. </a:t>
            </a:r>
          </a:p>
        </p:txBody>
      </p:sp>
      <p:sp>
        <p:nvSpPr>
          <p:cNvPr id="6" name="Title 1"/>
          <p:cNvSpPr>
            <a:spLocks noGrp="1"/>
          </p:cNvSpPr>
          <p:nvPr>
            <p:ph type="title"/>
          </p:nvPr>
        </p:nvSpPr>
        <p:spPr>
          <a:xfrm>
            <a:off x="35496" y="72008"/>
            <a:ext cx="7704856" cy="548680"/>
          </a:xfrm>
        </p:spPr>
        <p:txBody>
          <a:bodyPr>
            <a:noAutofit/>
          </a:bodyPr>
          <a:lstStyle/>
          <a:p>
            <a:r>
              <a:rPr lang="en-GB" sz="4000" dirty="0" smtClean="0"/>
              <a:t>17.2 </a:t>
            </a:r>
            <a:r>
              <a:rPr lang="en-GB" sz="4000" dirty="0"/>
              <a:t>– </a:t>
            </a:r>
            <a:r>
              <a:rPr lang="en-GB" sz="4000" dirty="0" smtClean="0"/>
              <a:t>The Chain of Command</a:t>
            </a:r>
            <a:endParaRPr lang="en-GB" sz="4000" dirty="0"/>
          </a:p>
        </p:txBody>
      </p:sp>
      <p:sp>
        <p:nvSpPr>
          <p:cNvPr id="5" name="Round Same Side Corner Rectangle 4">
            <a:hlinkClick r:id="" action="ppaction://noaction"/>
          </p:cNvPr>
          <p:cNvSpPr/>
          <p:nvPr/>
        </p:nvSpPr>
        <p:spPr>
          <a:xfrm>
            <a:off x="6300192" y="661070"/>
            <a:ext cx="648072" cy="360000"/>
          </a:xfrm>
          <a:prstGeom prst="round2SameRect">
            <a:avLst/>
          </a:prstGeom>
          <a:gradFill>
            <a:gsLst>
              <a:gs pos="0">
                <a:srgbClr val="002060"/>
              </a:gs>
              <a:gs pos="50000">
                <a:schemeClr val="tx2">
                  <a:lumMod val="60000"/>
                  <a:lumOff val="40000"/>
                </a:schemeClr>
              </a:gs>
              <a:gs pos="70000">
                <a:schemeClr val="tx2">
                  <a:lumMod val="40000"/>
                  <a:lumOff val="60000"/>
                </a:schemeClr>
              </a:gs>
              <a:gs pos="100000">
                <a:schemeClr val="tx2">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100" b="1" dirty="0" smtClean="0">
                <a:latin typeface="Arial" panose="020B0604020202020204" pitchFamily="34" charset="0"/>
                <a:cs typeface="Arial" panose="020B0604020202020204" pitchFamily="34" charset="0"/>
              </a:rPr>
              <a:t>Page 89</a:t>
            </a:r>
            <a:endParaRPr lang="en-GB" sz="1100" b="1" dirty="0">
              <a:latin typeface="Arial" panose="020B0604020202020204" pitchFamily="34" charset="0"/>
              <a:cs typeface="Arial" panose="020B0604020202020204" pitchFamily="34" charset="0"/>
            </a:endParaRPr>
          </a:p>
        </p:txBody>
      </p:sp>
      <p:sp>
        <p:nvSpPr>
          <p:cNvPr id="9" name="Rounded Rectangle 8"/>
          <p:cNvSpPr/>
          <p:nvPr/>
        </p:nvSpPr>
        <p:spPr>
          <a:xfrm>
            <a:off x="3239852" y="3717032"/>
            <a:ext cx="2268252" cy="396044"/>
          </a:xfrm>
          <a:prstGeom prst="roundRect">
            <a:avLst/>
          </a:prstGeom>
          <a:solidFill>
            <a:srgbClr val="FFC000"/>
          </a:solidFill>
          <a:ln>
            <a:noFill/>
          </a:ln>
          <a:effectLst>
            <a:outerShdw blurRad="50800" dist="38100" dir="2700000" algn="tl" rotWithShape="0">
              <a:prstClr val="black">
                <a:alpha val="40000"/>
              </a:prst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normAutofit/>
          </a:bodyPr>
          <a:lstStyle/>
          <a:p>
            <a:pPr algn="ctr"/>
            <a:r>
              <a:rPr lang="en-IE" dirty="0" smtClean="0">
                <a:solidFill>
                  <a:schemeClr val="tx1"/>
                </a:solidFill>
                <a:latin typeface="Arial" panose="020B0604020202020204" pitchFamily="34" charset="0"/>
                <a:cs typeface="Arial" panose="020B0604020202020204" pitchFamily="34" charset="0"/>
              </a:rPr>
              <a:t>Board of Directors</a:t>
            </a:r>
            <a:endParaRPr lang="en-GB" dirty="0">
              <a:solidFill>
                <a:schemeClr val="tx1"/>
              </a:solidFill>
              <a:latin typeface="Arial" panose="020B0604020202020204" pitchFamily="34" charset="0"/>
              <a:cs typeface="Arial" panose="020B0604020202020204" pitchFamily="34" charset="0"/>
            </a:endParaRPr>
          </a:p>
        </p:txBody>
      </p:sp>
      <p:sp>
        <p:nvSpPr>
          <p:cNvPr id="10" name="Rounded Rectangle 9"/>
          <p:cNvSpPr/>
          <p:nvPr/>
        </p:nvSpPr>
        <p:spPr>
          <a:xfrm>
            <a:off x="323528" y="5445224"/>
            <a:ext cx="1728192" cy="393698"/>
          </a:xfrm>
          <a:prstGeom prst="roundRect">
            <a:avLst/>
          </a:prstGeom>
          <a:solidFill>
            <a:srgbClr val="FFC000"/>
          </a:solidFill>
          <a:ln>
            <a:noFill/>
          </a:ln>
          <a:effectLst>
            <a:outerShdw blurRad="50800" dist="38100" dir="2700000" algn="tl" rotWithShape="0">
              <a:prstClr val="black">
                <a:alpha val="40000"/>
              </a:prst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normAutofit/>
          </a:bodyPr>
          <a:lstStyle/>
          <a:p>
            <a:pPr algn="ctr"/>
            <a:r>
              <a:rPr lang="en-IE" dirty="0" smtClean="0">
                <a:solidFill>
                  <a:schemeClr val="tx1"/>
                </a:solidFill>
                <a:latin typeface="Arial" panose="020B0604020202020204" pitchFamily="34" charset="0"/>
                <a:cs typeface="Arial" panose="020B0604020202020204" pitchFamily="34" charset="0"/>
              </a:rPr>
              <a:t>Women’s Wear</a:t>
            </a:r>
            <a:endParaRPr lang="en-GB" dirty="0">
              <a:solidFill>
                <a:schemeClr val="tx1"/>
              </a:solidFill>
              <a:latin typeface="Arial" panose="020B0604020202020204" pitchFamily="34" charset="0"/>
              <a:cs typeface="Arial" panose="020B0604020202020204" pitchFamily="34" charset="0"/>
            </a:endParaRPr>
          </a:p>
        </p:txBody>
      </p:sp>
      <p:cxnSp>
        <p:nvCxnSpPr>
          <p:cNvPr id="14" name="Straight Connector 13"/>
          <p:cNvCxnSpPr/>
          <p:nvPr/>
        </p:nvCxnSpPr>
        <p:spPr>
          <a:xfrm>
            <a:off x="4355976" y="4113076"/>
            <a:ext cx="0" cy="900100"/>
          </a:xfrm>
          <a:prstGeom prst="line">
            <a:avLst/>
          </a:prstGeom>
          <a:ln w="76200">
            <a:solidFill>
              <a:srgbClr val="FF0000"/>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15" name="Rounded Rectangle 14"/>
          <p:cNvSpPr/>
          <p:nvPr/>
        </p:nvSpPr>
        <p:spPr>
          <a:xfrm>
            <a:off x="683568" y="4365104"/>
            <a:ext cx="1656184" cy="360040"/>
          </a:xfrm>
          <a:prstGeom prst="roundRect">
            <a:avLst/>
          </a:prstGeom>
          <a:solidFill>
            <a:srgbClr val="FFC000"/>
          </a:solidFill>
          <a:ln>
            <a:noFill/>
          </a:ln>
          <a:effectLst>
            <a:outerShdw blurRad="50800" dist="38100" dir="2700000" algn="tl" rotWithShape="0">
              <a:prstClr val="black">
                <a:alpha val="40000"/>
              </a:prst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normAutofit lnSpcReduction="10000"/>
          </a:bodyPr>
          <a:lstStyle/>
          <a:p>
            <a:pPr algn="ctr"/>
            <a:r>
              <a:rPr lang="en-IE" dirty="0" smtClean="0">
                <a:solidFill>
                  <a:schemeClr val="tx1"/>
                </a:solidFill>
                <a:latin typeface="Arial" panose="020B0604020202020204" pitchFamily="34" charset="0"/>
                <a:cs typeface="Arial" panose="020B0604020202020204" pitchFamily="34" charset="0"/>
              </a:rPr>
              <a:t>Staff Director</a:t>
            </a:r>
            <a:endParaRPr lang="en-GB" dirty="0">
              <a:solidFill>
                <a:schemeClr val="tx1"/>
              </a:solidFill>
              <a:latin typeface="Arial" panose="020B0604020202020204" pitchFamily="34" charset="0"/>
              <a:cs typeface="Arial" panose="020B0604020202020204" pitchFamily="34" charset="0"/>
            </a:endParaRPr>
          </a:p>
        </p:txBody>
      </p:sp>
      <p:cxnSp>
        <p:nvCxnSpPr>
          <p:cNvPr id="16" name="Straight Connector 15"/>
          <p:cNvCxnSpPr/>
          <p:nvPr/>
        </p:nvCxnSpPr>
        <p:spPr>
          <a:xfrm flipH="1">
            <a:off x="1187624" y="5013176"/>
            <a:ext cx="6840760" cy="0"/>
          </a:xfrm>
          <a:prstGeom prst="line">
            <a:avLst/>
          </a:prstGeom>
          <a:ln w="76200">
            <a:solidFill>
              <a:srgbClr val="FF0000"/>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1187624" y="5013176"/>
            <a:ext cx="0" cy="432048"/>
          </a:xfrm>
          <a:prstGeom prst="line">
            <a:avLst/>
          </a:prstGeom>
          <a:ln w="76200">
            <a:solidFill>
              <a:srgbClr val="FF0000"/>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a:off x="3491880" y="5013176"/>
            <a:ext cx="0" cy="432048"/>
          </a:xfrm>
          <a:prstGeom prst="line">
            <a:avLst/>
          </a:prstGeom>
          <a:ln w="76200">
            <a:solidFill>
              <a:srgbClr val="FF0000"/>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a:off x="5724128" y="5013176"/>
            <a:ext cx="0" cy="432048"/>
          </a:xfrm>
          <a:prstGeom prst="line">
            <a:avLst/>
          </a:prstGeom>
          <a:ln w="76200">
            <a:solidFill>
              <a:srgbClr val="FF0000"/>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a:off x="8028384" y="5013176"/>
            <a:ext cx="0" cy="432048"/>
          </a:xfrm>
          <a:prstGeom prst="line">
            <a:avLst/>
          </a:prstGeom>
          <a:ln w="76200">
            <a:solidFill>
              <a:srgbClr val="FF0000"/>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21" name="Rounded Rectangle 20"/>
          <p:cNvSpPr/>
          <p:nvPr/>
        </p:nvSpPr>
        <p:spPr>
          <a:xfrm>
            <a:off x="6264188" y="4365104"/>
            <a:ext cx="1764196" cy="311816"/>
          </a:xfrm>
          <a:prstGeom prst="roundRect">
            <a:avLst/>
          </a:prstGeom>
          <a:solidFill>
            <a:srgbClr val="FFC000"/>
          </a:solidFill>
          <a:ln>
            <a:noFill/>
          </a:ln>
          <a:effectLst>
            <a:outerShdw blurRad="50800" dist="38100" dir="2700000" algn="tl" rotWithShape="0">
              <a:prstClr val="black">
                <a:alpha val="40000"/>
              </a:prst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normAutofit fontScale="92500" lnSpcReduction="20000"/>
          </a:bodyPr>
          <a:lstStyle/>
          <a:p>
            <a:pPr algn="ctr"/>
            <a:r>
              <a:rPr lang="en-IE" dirty="0" smtClean="0">
                <a:solidFill>
                  <a:schemeClr val="tx1"/>
                </a:solidFill>
                <a:latin typeface="Arial" panose="020B0604020202020204" pitchFamily="34" charset="0"/>
                <a:cs typeface="Arial" panose="020B0604020202020204" pitchFamily="34" charset="0"/>
              </a:rPr>
              <a:t>Product Director</a:t>
            </a:r>
            <a:endParaRPr lang="en-GB" dirty="0">
              <a:solidFill>
                <a:schemeClr val="tx1"/>
              </a:solidFill>
              <a:latin typeface="Arial" panose="020B0604020202020204" pitchFamily="34" charset="0"/>
              <a:cs typeface="Arial" panose="020B0604020202020204" pitchFamily="34" charset="0"/>
            </a:endParaRPr>
          </a:p>
        </p:txBody>
      </p:sp>
      <p:cxnSp>
        <p:nvCxnSpPr>
          <p:cNvPr id="23" name="Straight Connector 22"/>
          <p:cNvCxnSpPr>
            <a:stCxn id="21" idx="1"/>
          </p:cNvCxnSpPr>
          <p:nvPr/>
        </p:nvCxnSpPr>
        <p:spPr>
          <a:xfrm flipH="1" flipV="1">
            <a:off x="2339752" y="4509120"/>
            <a:ext cx="3924436" cy="11892"/>
          </a:xfrm>
          <a:prstGeom prst="line">
            <a:avLst/>
          </a:prstGeom>
          <a:ln w="76200">
            <a:solidFill>
              <a:srgbClr val="FF0000"/>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27" name="Rounded Rectangle 26"/>
          <p:cNvSpPr/>
          <p:nvPr/>
        </p:nvSpPr>
        <p:spPr>
          <a:xfrm>
            <a:off x="2597079" y="5445224"/>
            <a:ext cx="1728192" cy="393698"/>
          </a:xfrm>
          <a:prstGeom prst="roundRect">
            <a:avLst/>
          </a:prstGeom>
          <a:solidFill>
            <a:srgbClr val="FFC000"/>
          </a:solidFill>
          <a:ln>
            <a:noFill/>
          </a:ln>
          <a:effectLst>
            <a:outerShdw blurRad="50800" dist="38100" dir="2700000" algn="tl" rotWithShape="0">
              <a:prstClr val="black">
                <a:alpha val="40000"/>
              </a:prst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normAutofit fontScale="77500" lnSpcReduction="20000"/>
          </a:bodyPr>
          <a:lstStyle/>
          <a:p>
            <a:pPr algn="ctr"/>
            <a:r>
              <a:rPr lang="en-IE" dirty="0" smtClean="0">
                <a:solidFill>
                  <a:schemeClr val="tx1"/>
                </a:solidFill>
                <a:latin typeface="Arial" panose="020B0604020202020204" pitchFamily="34" charset="0"/>
                <a:cs typeface="Arial" panose="020B0604020202020204" pitchFamily="34" charset="0"/>
              </a:rPr>
              <a:t>Perfume / Jewellery</a:t>
            </a:r>
            <a:endParaRPr lang="en-GB" dirty="0">
              <a:solidFill>
                <a:schemeClr val="tx1"/>
              </a:solidFill>
              <a:latin typeface="Arial" panose="020B0604020202020204" pitchFamily="34" charset="0"/>
              <a:cs typeface="Arial" panose="020B0604020202020204" pitchFamily="34" charset="0"/>
            </a:endParaRPr>
          </a:p>
        </p:txBody>
      </p:sp>
      <p:sp>
        <p:nvSpPr>
          <p:cNvPr id="28" name="Rounded Rectangle 27"/>
          <p:cNvSpPr/>
          <p:nvPr/>
        </p:nvSpPr>
        <p:spPr>
          <a:xfrm>
            <a:off x="4860032" y="5448608"/>
            <a:ext cx="1728192" cy="393698"/>
          </a:xfrm>
          <a:prstGeom prst="roundRect">
            <a:avLst/>
          </a:prstGeom>
          <a:solidFill>
            <a:srgbClr val="FFC000"/>
          </a:solidFill>
          <a:ln>
            <a:noFill/>
          </a:ln>
          <a:effectLst>
            <a:outerShdw blurRad="50800" dist="38100" dir="2700000" algn="tl" rotWithShape="0">
              <a:prstClr val="black">
                <a:alpha val="40000"/>
              </a:prst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normAutofit/>
          </a:bodyPr>
          <a:lstStyle/>
          <a:p>
            <a:pPr algn="ctr"/>
            <a:r>
              <a:rPr lang="en-IE" dirty="0" smtClean="0">
                <a:solidFill>
                  <a:schemeClr val="tx1"/>
                </a:solidFill>
                <a:latin typeface="Arial" panose="020B0604020202020204" pitchFamily="34" charset="0"/>
                <a:cs typeface="Arial" panose="020B0604020202020204" pitchFamily="34" charset="0"/>
              </a:rPr>
              <a:t>Kitchenware</a:t>
            </a:r>
            <a:endParaRPr lang="en-GB" dirty="0">
              <a:solidFill>
                <a:schemeClr val="tx1"/>
              </a:solidFill>
              <a:latin typeface="Arial" panose="020B0604020202020204" pitchFamily="34" charset="0"/>
              <a:cs typeface="Arial" panose="020B0604020202020204" pitchFamily="34" charset="0"/>
            </a:endParaRPr>
          </a:p>
        </p:txBody>
      </p:sp>
      <p:sp>
        <p:nvSpPr>
          <p:cNvPr id="29" name="Rounded Rectangle 28"/>
          <p:cNvSpPr/>
          <p:nvPr/>
        </p:nvSpPr>
        <p:spPr>
          <a:xfrm>
            <a:off x="7122985" y="5448608"/>
            <a:ext cx="1728192" cy="393698"/>
          </a:xfrm>
          <a:prstGeom prst="roundRect">
            <a:avLst/>
          </a:prstGeom>
          <a:solidFill>
            <a:srgbClr val="FFC000"/>
          </a:solidFill>
          <a:ln>
            <a:noFill/>
          </a:ln>
          <a:effectLst>
            <a:outerShdw blurRad="50800" dist="38100" dir="2700000" algn="tl" rotWithShape="0">
              <a:prstClr val="black">
                <a:alpha val="40000"/>
              </a:prst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normAutofit/>
          </a:bodyPr>
          <a:lstStyle/>
          <a:p>
            <a:pPr algn="ctr"/>
            <a:r>
              <a:rPr lang="en-IE" dirty="0" smtClean="0">
                <a:solidFill>
                  <a:schemeClr val="tx1"/>
                </a:solidFill>
                <a:latin typeface="Arial" panose="020B0604020202020204" pitchFamily="34" charset="0"/>
                <a:cs typeface="Arial" panose="020B0604020202020204" pitchFamily="34" charset="0"/>
              </a:rPr>
              <a:t>Children’s Wear</a:t>
            </a:r>
            <a:endParaRPr lang="en-GB" dirty="0">
              <a:solidFill>
                <a:schemeClr val="tx1"/>
              </a:solidFill>
              <a:latin typeface="Arial" panose="020B0604020202020204" pitchFamily="34" charset="0"/>
              <a:cs typeface="Arial" panose="020B0604020202020204" pitchFamily="34" charset="0"/>
            </a:endParaRPr>
          </a:p>
        </p:txBody>
      </p:sp>
      <p:sp>
        <p:nvSpPr>
          <p:cNvPr id="30" name="Rounded Rectangle 29"/>
          <p:cNvSpPr/>
          <p:nvPr/>
        </p:nvSpPr>
        <p:spPr>
          <a:xfrm>
            <a:off x="1475656" y="6096356"/>
            <a:ext cx="1728192" cy="393698"/>
          </a:xfrm>
          <a:prstGeom prst="roundRect">
            <a:avLst/>
          </a:prstGeom>
          <a:solidFill>
            <a:srgbClr val="FFC000"/>
          </a:solidFill>
          <a:ln>
            <a:noFill/>
          </a:ln>
          <a:effectLst>
            <a:outerShdw blurRad="50800" dist="38100" dir="2700000" algn="tl" rotWithShape="0">
              <a:prstClr val="black">
                <a:alpha val="40000"/>
              </a:prst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normAutofit/>
          </a:bodyPr>
          <a:lstStyle/>
          <a:p>
            <a:pPr algn="ctr"/>
            <a:r>
              <a:rPr lang="en-IE" dirty="0" smtClean="0">
                <a:solidFill>
                  <a:schemeClr val="tx1"/>
                </a:solidFill>
                <a:latin typeface="Arial" panose="020B0604020202020204" pitchFamily="34" charset="0"/>
                <a:cs typeface="Arial" panose="020B0604020202020204" pitchFamily="34" charset="0"/>
              </a:rPr>
              <a:t>Men’s Wear</a:t>
            </a:r>
            <a:endParaRPr lang="en-GB" dirty="0">
              <a:solidFill>
                <a:schemeClr val="tx1"/>
              </a:solidFill>
              <a:latin typeface="Arial" panose="020B0604020202020204" pitchFamily="34" charset="0"/>
              <a:cs typeface="Arial" panose="020B0604020202020204" pitchFamily="34" charset="0"/>
            </a:endParaRPr>
          </a:p>
        </p:txBody>
      </p:sp>
      <p:sp>
        <p:nvSpPr>
          <p:cNvPr id="31" name="Rounded Rectangle 30"/>
          <p:cNvSpPr/>
          <p:nvPr/>
        </p:nvSpPr>
        <p:spPr>
          <a:xfrm>
            <a:off x="3658434" y="6096356"/>
            <a:ext cx="1728192" cy="393698"/>
          </a:xfrm>
          <a:prstGeom prst="roundRect">
            <a:avLst/>
          </a:prstGeom>
          <a:solidFill>
            <a:srgbClr val="FFC000"/>
          </a:solidFill>
          <a:ln>
            <a:noFill/>
          </a:ln>
          <a:effectLst>
            <a:outerShdw blurRad="50800" dist="38100" dir="2700000" algn="tl" rotWithShape="0">
              <a:prstClr val="black">
                <a:alpha val="40000"/>
              </a:prst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normAutofit/>
          </a:bodyPr>
          <a:lstStyle/>
          <a:p>
            <a:pPr algn="ctr"/>
            <a:r>
              <a:rPr lang="en-IE" dirty="0" smtClean="0">
                <a:solidFill>
                  <a:schemeClr val="tx1"/>
                </a:solidFill>
                <a:latin typeface="Arial" panose="020B0604020202020204" pitchFamily="34" charset="0"/>
                <a:cs typeface="Arial" panose="020B0604020202020204" pitchFamily="34" charset="0"/>
              </a:rPr>
              <a:t>Furniture</a:t>
            </a:r>
            <a:endParaRPr lang="en-GB" dirty="0">
              <a:solidFill>
                <a:schemeClr val="tx1"/>
              </a:solidFill>
              <a:latin typeface="Arial" panose="020B0604020202020204" pitchFamily="34" charset="0"/>
              <a:cs typeface="Arial" panose="020B0604020202020204" pitchFamily="34" charset="0"/>
            </a:endParaRPr>
          </a:p>
        </p:txBody>
      </p:sp>
      <p:sp>
        <p:nvSpPr>
          <p:cNvPr id="33" name="Rounded Rectangle 32"/>
          <p:cNvSpPr/>
          <p:nvPr/>
        </p:nvSpPr>
        <p:spPr>
          <a:xfrm>
            <a:off x="6084168" y="6080888"/>
            <a:ext cx="1728192" cy="393698"/>
          </a:xfrm>
          <a:prstGeom prst="roundRect">
            <a:avLst/>
          </a:prstGeom>
          <a:solidFill>
            <a:srgbClr val="FFC000"/>
          </a:solidFill>
          <a:ln>
            <a:noFill/>
          </a:ln>
          <a:effectLst>
            <a:outerShdw blurRad="50800" dist="38100" dir="2700000" algn="tl" rotWithShape="0">
              <a:prstClr val="black">
                <a:alpha val="40000"/>
              </a:prst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normAutofit fontScale="92500"/>
          </a:bodyPr>
          <a:lstStyle/>
          <a:p>
            <a:pPr algn="ctr"/>
            <a:r>
              <a:rPr lang="en-IE" dirty="0" smtClean="0">
                <a:solidFill>
                  <a:schemeClr val="tx1"/>
                </a:solidFill>
                <a:latin typeface="Arial" panose="020B0604020202020204" pitchFamily="34" charset="0"/>
                <a:cs typeface="Arial" panose="020B0604020202020204" pitchFamily="34" charset="0"/>
              </a:rPr>
              <a:t>Electrical Goods</a:t>
            </a:r>
            <a:endParaRPr lang="en-GB" dirty="0">
              <a:solidFill>
                <a:schemeClr val="tx1"/>
              </a:solidFill>
              <a:latin typeface="Arial" panose="020B0604020202020204" pitchFamily="34" charset="0"/>
              <a:cs typeface="Arial" panose="020B0604020202020204" pitchFamily="34" charset="0"/>
            </a:endParaRPr>
          </a:p>
        </p:txBody>
      </p:sp>
      <p:cxnSp>
        <p:nvCxnSpPr>
          <p:cNvPr id="34" name="Straight Connector 33"/>
          <p:cNvCxnSpPr/>
          <p:nvPr/>
        </p:nvCxnSpPr>
        <p:spPr>
          <a:xfrm>
            <a:off x="2300155" y="5013176"/>
            <a:ext cx="0" cy="1067712"/>
          </a:xfrm>
          <a:prstGeom prst="line">
            <a:avLst/>
          </a:prstGeom>
          <a:ln w="76200">
            <a:solidFill>
              <a:srgbClr val="FF0000"/>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p:nvCxnSpPr>
        <p:spPr>
          <a:xfrm>
            <a:off x="4644008" y="5013176"/>
            <a:ext cx="0" cy="1067712"/>
          </a:xfrm>
          <a:prstGeom prst="line">
            <a:avLst/>
          </a:prstGeom>
          <a:ln w="76200">
            <a:solidFill>
              <a:srgbClr val="FF0000"/>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37" name="Straight Connector 36"/>
          <p:cNvCxnSpPr/>
          <p:nvPr/>
        </p:nvCxnSpPr>
        <p:spPr>
          <a:xfrm>
            <a:off x="6876256" y="5013176"/>
            <a:ext cx="0" cy="1067712"/>
          </a:xfrm>
          <a:prstGeom prst="line">
            <a:avLst/>
          </a:prstGeom>
          <a:ln w="76200">
            <a:solidFill>
              <a:srgbClr val="FF0000"/>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38" name="Rectangle 37"/>
          <p:cNvSpPr/>
          <p:nvPr/>
        </p:nvSpPr>
        <p:spPr>
          <a:xfrm>
            <a:off x="6481370" y="3645024"/>
            <a:ext cx="2339102" cy="646331"/>
          </a:xfrm>
          <a:prstGeom prst="rect">
            <a:avLst/>
          </a:prstGeom>
        </p:spPr>
        <p:txBody>
          <a:bodyPr wrap="none">
            <a:spAutoFit/>
          </a:bodyPr>
          <a:lstStyle/>
          <a:p>
            <a:pPr algn="r">
              <a:spcAft>
                <a:spcPts val="0"/>
              </a:spcAft>
            </a:pPr>
            <a:r>
              <a:rPr lang="en-US" i="1" dirty="0">
                <a:latin typeface="Arial" panose="020B0604020202020204" pitchFamily="34" charset="0"/>
                <a:ea typeface="Segoe UI" panose="020B0502040204020203" pitchFamily="34" charset="0"/>
                <a:cs typeface="Arial" panose="020B0604020202020204" pitchFamily="34" charset="0"/>
              </a:rPr>
              <a:t>Figure 17 – Chain of </a:t>
            </a:r>
            <a:r>
              <a:rPr lang="en-US" i="1" dirty="0" smtClean="0">
                <a:latin typeface="Arial" panose="020B0604020202020204" pitchFamily="34" charset="0"/>
                <a:ea typeface="Segoe UI" panose="020B0502040204020203" pitchFamily="34" charset="0"/>
                <a:cs typeface="Arial" panose="020B0604020202020204" pitchFamily="34" charset="0"/>
              </a:rPr>
              <a:t/>
            </a:r>
            <a:br>
              <a:rPr lang="en-US" i="1" dirty="0" smtClean="0">
                <a:latin typeface="Arial" panose="020B0604020202020204" pitchFamily="34" charset="0"/>
                <a:ea typeface="Segoe UI" panose="020B0502040204020203" pitchFamily="34" charset="0"/>
                <a:cs typeface="Arial" panose="020B0604020202020204" pitchFamily="34" charset="0"/>
              </a:rPr>
            </a:br>
            <a:r>
              <a:rPr lang="en-US" i="1" dirty="0" smtClean="0">
                <a:latin typeface="Arial" panose="020B0604020202020204" pitchFamily="34" charset="0"/>
                <a:ea typeface="Segoe UI" panose="020B0502040204020203" pitchFamily="34" charset="0"/>
                <a:cs typeface="Arial" panose="020B0604020202020204" pitchFamily="34" charset="0"/>
              </a:rPr>
              <a:t>Command</a:t>
            </a:r>
            <a:endParaRPr lang="en-GB" i="1" dirty="0">
              <a:latin typeface="Arial" panose="020B0604020202020204" pitchFamily="34" charset="0"/>
              <a:ea typeface="Segoe UI" panose="020B0502040204020203" pitchFamily="34" charset="0"/>
              <a:cs typeface="Arial" panose="020B0604020202020204" pitchFamily="34" charset="0"/>
            </a:endParaRPr>
          </a:p>
        </p:txBody>
      </p:sp>
    </p:spTree>
    <p:extLst>
      <p:ext uri="{BB962C8B-B14F-4D97-AF65-F5344CB8AC3E}">
        <p14:creationId xmlns:p14="http://schemas.microsoft.com/office/powerpoint/2010/main" val="1803337644"/>
      </p:ext>
    </p:extLst>
  </p:cSld>
  <p:clrMapOvr>
    <a:masterClrMapping/>
  </p:clrMapOvr>
  <p:transition advClick="0"/>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1520" y="1096426"/>
            <a:ext cx="8568952" cy="5647700"/>
          </a:xfrm>
          <a:prstGeom prst="rect">
            <a:avLst/>
          </a:prstGeom>
        </p:spPr>
        <p:txBody>
          <a:bodyPr wrap="square">
            <a:spAutoFit/>
          </a:bodyPr>
          <a:lstStyle/>
          <a:p>
            <a:pPr marL="449263" indent="-449263">
              <a:buClr>
                <a:schemeClr val="accent6">
                  <a:lumMod val="50000"/>
                </a:schemeClr>
              </a:buClr>
              <a:buFont typeface="Wingdings 3" panose="05040102010807070707" pitchFamily="18" charset="2"/>
              <a:buChar char=""/>
            </a:pPr>
            <a:r>
              <a:rPr lang="en-US" sz="1900" dirty="0"/>
              <a:t>In some firms the chain of command is product based, for example, a department store where the manager of each department has a degree of responsibility</a:t>
            </a:r>
            <a:r>
              <a:rPr lang="en-US" sz="1900" dirty="0" smtClean="0"/>
              <a:t>.</a:t>
            </a:r>
          </a:p>
          <a:p>
            <a:pPr marL="449263" indent="-449263">
              <a:buClr>
                <a:schemeClr val="accent6">
                  <a:lumMod val="50000"/>
                </a:schemeClr>
              </a:buClr>
              <a:buFont typeface="Wingdings 3" panose="05040102010807070707" pitchFamily="18" charset="2"/>
              <a:buChar char=""/>
            </a:pPr>
            <a:endParaRPr lang="en-US" sz="1900" dirty="0"/>
          </a:p>
          <a:p>
            <a:pPr marL="449263" indent="-449263">
              <a:buClr>
                <a:schemeClr val="accent6">
                  <a:lumMod val="50000"/>
                </a:schemeClr>
              </a:buClr>
              <a:buFont typeface="Wingdings 3" panose="05040102010807070707" pitchFamily="18" charset="2"/>
              <a:buChar char=""/>
            </a:pPr>
            <a:endParaRPr lang="en-US" sz="1900" dirty="0" smtClean="0"/>
          </a:p>
          <a:p>
            <a:pPr marL="449263" indent="-449263">
              <a:buClr>
                <a:schemeClr val="accent6">
                  <a:lumMod val="50000"/>
                </a:schemeClr>
              </a:buClr>
              <a:buFont typeface="Wingdings 3" panose="05040102010807070707" pitchFamily="18" charset="2"/>
              <a:buChar char=""/>
            </a:pPr>
            <a:endParaRPr lang="en-US" sz="1900" dirty="0"/>
          </a:p>
          <a:p>
            <a:pPr marL="449263" indent="-449263">
              <a:buClr>
                <a:schemeClr val="accent6">
                  <a:lumMod val="50000"/>
                </a:schemeClr>
              </a:buClr>
              <a:buFont typeface="Wingdings 3" panose="05040102010807070707" pitchFamily="18" charset="2"/>
              <a:buChar char=""/>
            </a:pPr>
            <a:endParaRPr lang="en-US" sz="1900" dirty="0" smtClean="0"/>
          </a:p>
          <a:p>
            <a:pPr marL="449263" indent="-449263">
              <a:buClr>
                <a:schemeClr val="accent6">
                  <a:lumMod val="50000"/>
                </a:schemeClr>
              </a:buClr>
              <a:buFont typeface="Wingdings 3" panose="05040102010807070707" pitchFamily="18" charset="2"/>
              <a:buChar char=""/>
            </a:pPr>
            <a:endParaRPr lang="en-US" sz="1900" dirty="0"/>
          </a:p>
          <a:p>
            <a:pPr marL="449263" indent="-449263">
              <a:buClr>
                <a:schemeClr val="accent6">
                  <a:lumMod val="50000"/>
                </a:schemeClr>
              </a:buClr>
              <a:buFont typeface="Wingdings 3" panose="05040102010807070707" pitchFamily="18" charset="2"/>
              <a:buChar char=""/>
            </a:pPr>
            <a:endParaRPr lang="en-US" sz="1900" dirty="0" smtClean="0"/>
          </a:p>
          <a:p>
            <a:pPr marL="449263" indent="-449263">
              <a:buClr>
                <a:schemeClr val="accent6">
                  <a:lumMod val="50000"/>
                </a:schemeClr>
              </a:buClr>
              <a:buFont typeface="Wingdings 3" panose="05040102010807070707" pitchFamily="18" charset="2"/>
              <a:buChar char=""/>
            </a:pPr>
            <a:endParaRPr lang="en-US" sz="1900" dirty="0"/>
          </a:p>
          <a:p>
            <a:pPr marL="449263" indent="-449263">
              <a:buClr>
                <a:schemeClr val="accent6">
                  <a:lumMod val="50000"/>
                </a:schemeClr>
              </a:buClr>
              <a:buFont typeface="Wingdings 3" panose="05040102010807070707" pitchFamily="18" charset="2"/>
              <a:buChar char=""/>
            </a:pPr>
            <a:endParaRPr lang="en-US" sz="1900" dirty="0" smtClean="0"/>
          </a:p>
          <a:p>
            <a:pPr marL="449263" indent="-449263">
              <a:buClr>
                <a:schemeClr val="accent6">
                  <a:lumMod val="50000"/>
                </a:schemeClr>
              </a:buClr>
              <a:buFont typeface="Wingdings 3" panose="05040102010807070707" pitchFamily="18" charset="2"/>
              <a:buChar char=""/>
            </a:pPr>
            <a:endParaRPr lang="en-US" sz="1900" dirty="0"/>
          </a:p>
          <a:p>
            <a:pPr marL="449263" indent="-449263">
              <a:buClr>
                <a:schemeClr val="accent6">
                  <a:lumMod val="50000"/>
                </a:schemeClr>
              </a:buClr>
              <a:buFont typeface="Wingdings 3" panose="05040102010807070707" pitchFamily="18" charset="2"/>
              <a:buChar char=""/>
            </a:pPr>
            <a:endParaRPr lang="en-US" sz="1900" dirty="0" smtClean="0"/>
          </a:p>
          <a:p>
            <a:pPr marL="449263" indent="-449263">
              <a:buClr>
                <a:schemeClr val="accent6">
                  <a:lumMod val="50000"/>
                </a:schemeClr>
              </a:buClr>
              <a:buFont typeface="Wingdings 3" panose="05040102010807070707" pitchFamily="18" charset="2"/>
              <a:buChar char=""/>
            </a:pPr>
            <a:r>
              <a:rPr lang="en-US" sz="1900" dirty="0" smtClean="0"/>
              <a:t>Figure </a:t>
            </a:r>
            <a:r>
              <a:rPr lang="en-US" sz="1900" dirty="0"/>
              <a:t>18 shows how a long chain of command and a narrow span of control might work. A business with a number of operations could be organised with a board of directors, then a managing director and a strategy director, with marketing and finance reporting to the md, and research &amp; development/engineering and business direction reporting to the strategy </a:t>
            </a:r>
            <a:r>
              <a:rPr lang="en-US" sz="1900" dirty="0" smtClean="0"/>
              <a:t>director.</a:t>
            </a:r>
            <a:endParaRPr lang="en-US" sz="1900" dirty="0"/>
          </a:p>
        </p:txBody>
      </p:sp>
      <p:sp>
        <p:nvSpPr>
          <p:cNvPr id="6" name="Title 1"/>
          <p:cNvSpPr>
            <a:spLocks noGrp="1"/>
          </p:cNvSpPr>
          <p:nvPr>
            <p:ph type="title"/>
          </p:nvPr>
        </p:nvSpPr>
        <p:spPr>
          <a:xfrm>
            <a:off x="35496" y="72008"/>
            <a:ext cx="7704856" cy="548680"/>
          </a:xfrm>
        </p:spPr>
        <p:txBody>
          <a:bodyPr>
            <a:noAutofit/>
          </a:bodyPr>
          <a:lstStyle/>
          <a:p>
            <a:r>
              <a:rPr lang="en-GB" sz="4000" dirty="0" smtClean="0"/>
              <a:t>17.2 </a:t>
            </a:r>
            <a:r>
              <a:rPr lang="en-GB" sz="4000" dirty="0"/>
              <a:t>– </a:t>
            </a:r>
            <a:r>
              <a:rPr lang="en-GB" sz="4000" dirty="0" smtClean="0"/>
              <a:t>The Chain of Command</a:t>
            </a:r>
            <a:endParaRPr lang="en-GB" sz="4000" dirty="0"/>
          </a:p>
        </p:txBody>
      </p:sp>
      <p:sp>
        <p:nvSpPr>
          <p:cNvPr id="5" name="Round Same Side Corner Rectangle 4">
            <a:hlinkClick r:id="" action="ppaction://noaction"/>
          </p:cNvPr>
          <p:cNvSpPr/>
          <p:nvPr/>
        </p:nvSpPr>
        <p:spPr>
          <a:xfrm>
            <a:off x="6300192" y="661070"/>
            <a:ext cx="648072" cy="360000"/>
          </a:xfrm>
          <a:prstGeom prst="round2SameRect">
            <a:avLst/>
          </a:prstGeom>
          <a:gradFill>
            <a:gsLst>
              <a:gs pos="0">
                <a:srgbClr val="002060"/>
              </a:gs>
              <a:gs pos="50000">
                <a:schemeClr val="tx2">
                  <a:lumMod val="60000"/>
                  <a:lumOff val="40000"/>
                </a:schemeClr>
              </a:gs>
              <a:gs pos="70000">
                <a:schemeClr val="tx2">
                  <a:lumMod val="40000"/>
                  <a:lumOff val="60000"/>
                </a:schemeClr>
              </a:gs>
              <a:gs pos="100000">
                <a:schemeClr val="tx2">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100" b="1" dirty="0" smtClean="0">
                <a:latin typeface="Arial" panose="020B0604020202020204" pitchFamily="34" charset="0"/>
                <a:cs typeface="Arial" panose="020B0604020202020204" pitchFamily="34" charset="0"/>
              </a:rPr>
              <a:t>Page 90</a:t>
            </a:r>
            <a:endParaRPr lang="en-GB" sz="1100" b="1" dirty="0">
              <a:latin typeface="Arial" panose="020B0604020202020204" pitchFamily="34" charset="0"/>
              <a:cs typeface="Arial" panose="020B0604020202020204" pitchFamily="34" charset="0"/>
            </a:endParaRPr>
          </a:p>
        </p:txBody>
      </p:sp>
      <p:sp>
        <p:nvSpPr>
          <p:cNvPr id="7" name="Rectangle 6"/>
          <p:cNvSpPr/>
          <p:nvPr/>
        </p:nvSpPr>
        <p:spPr>
          <a:xfrm>
            <a:off x="251520" y="2132856"/>
            <a:ext cx="8568952" cy="2723823"/>
          </a:xfrm>
          <a:prstGeom prst="rect">
            <a:avLst/>
          </a:prstGeom>
          <a:solidFill>
            <a:schemeClr val="accent6">
              <a:lumMod val="60000"/>
              <a:lumOff val="40000"/>
            </a:schemeClr>
          </a:solidFill>
          <a:ln w="57150">
            <a:solidFill>
              <a:srgbClr val="002060"/>
            </a:solidFill>
          </a:ln>
        </p:spPr>
        <p:txBody>
          <a:bodyPr wrap="square">
            <a:spAutoFit/>
          </a:bodyPr>
          <a:lstStyle/>
          <a:p>
            <a:r>
              <a:rPr lang="en-US" sz="1900" dirty="0"/>
              <a:t>A </a:t>
            </a:r>
            <a:r>
              <a:rPr lang="en-US" sz="1900" b="1" dirty="0"/>
              <a:t>chain of command </a:t>
            </a:r>
            <a:r>
              <a:rPr lang="en-US" sz="1900" dirty="0"/>
              <a:t>indicates the lines of authority and responsibility within a business. It may be long or short.</a:t>
            </a:r>
          </a:p>
          <a:p>
            <a:r>
              <a:rPr lang="en-US" sz="1900" dirty="0"/>
              <a:t>A </a:t>
            </a:r>
            <a:r>
              <a:rPr lang="en-US" sz="1900" b="1" dirty="0"/>
              <a:t>hierarchy</a:t>
            </a:r>
            <a:r>
              <a:rPr lang="en-US" sz="1900" dirty="0"/>
              <a:t> describes the layers of management in an organisation. Each layer has authority over the one beneath. Organisations may be tall with many layers or flat with fewer layers.</a:t>
            </a:r>
          </a:p>
          <a:p>
            <a:r>
              <a:rPr lang="en-US" sz="1900" b="1" dirty="0"/>
              <a:t>Span of control </a:t>
            </a:r>
            <a:r>
              <a:rPr lang="en-US" sz="1900" dirty="0"/>
              <a:t>refers to the number of people in an organisation for whom one person is responsible.</a:t>
            </a:r>
          </a:p>
          <a:p>
            <a:r>
              <a:rPr lang="en-US" sz="1900" b="1" dirty="0"/>
              <a:t>Empowerment</a:t>
            </a:r>
            <a:r>
              <a:rPr lang="en-US" sz="1900" dirty="0"/>
              <a:t> involves giving subordinates power over their working lives. Employees have some influence on the way they carry out their tasks.</a:t>
            </a:r>
          </a:p>
        </p:txBody>
      </p:sp>
    </p:spTree>
    <p:extLst>
      <p:ext uri="{BB962C8B-B14F-4D97-AF65-F5344CB8AC3E}">
        <p14:creationId xmlns:p14="http://schemas.microsoft.com/office/powerpoint/2010/main" val="4046789040"/>
      </p:ext>
    </p:extLst>
  </p:cSld>
  <p:clrMapOvr>
    <a:masterClrMapping/>
  </p:clrMapOvr>
  <p:transition advClick="0"/>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1520" y="1096426"/>
            <a:ext cx="8568952" cy="1200329"/>
          </a:xfrm>
          <a:prstGeom prst="rect">
            <a:avLst/>
          </a:prstGeom>
        </p:spPr>
        <p:txBody>
          <a:bodyPr wrap="square">
            <a:spAutoFit/>
          </a:bodyPr>
          <a:lstStyle/>
          <a:p>
            <a:pPr marL="352425" indent="-352425">
              <a:buClr>
                <a:schemeClr val="accent6">
                  <a:lumMod val="50000"/>
                </a:schemeClr>
              </a:buClr>
              <a:buFont typeface="Wingdings 3" panose="05040102010807070707" pitchFamily="18" charset="2"/>
              <a:buChar char=""/>
            </a:pPr>
            <a:r>
              <a:rPr lang="en-US" dirty="0" smtClean="0"/>
              <a:t>Each </a:t>
            </a:r>
            <a:r>
              <a:rPr lang="en-US" dirty="0"/>
              <a:t>of these would have north and south geographically based departments reporting to them. Beneath that would be divisional area departments. This type of management structure could work well for a company operating all over the country. </a:t>
            </a:r>
          </a:p>
        </p:txBody>
      </p:sp>
      <p:sp>
        <p:nvSpPr>
          <p:cNvPr id="6" name="Title 1"/>
          <p:cNvSpPr>
            <a:spLocks noGrp="1"/>
          </p:cNvSpPr>
          <p:nvPr>
            <p:ph type="title"/>
          </p:nvPr>
        </p:nvSpPr>
        <p:spPr>
          <a:xfrm>
            <a:off x="35496" y="72008"/>
            <a:ext cx="7704856" cy="548680"/>
          </a:xfrm>
        </p:spPr>
        <p:txBody>
          <a:bodyPr>
            <a:noAutofit/>
          </a:bodyPr>
          <a:lstStyle/>
          <a:p>
            <a:r>
              <a:rPr lang="en-GB" sz="4000" dirty="0" smtClean="0"/>
              <a:t>17.2 </a:t>
            </a:r>
            <a:r>
              <a:rPr lang="en-GB" sz="4000" dirty="0"/>
              <a:t>– </a:t>
            </a:r>
            <a:r>
              <a:rPr lang="en-GB" sz="4000" dirty="0" smtClean="0"/>
              <a:t>The Chain of Command</a:t>
            </a:r>
            <a:endParaRPr lang="en-GB" sz="4000" dirty="0"/>
          </a:p>
        </p:txBody>
      </p:sp>
      <p:sp>
        <p:nvSpPr>
          <p:cNvPr id="5" name="Round Same Side Corner Rectangle 4">
            <a:hlinkClick r:id="" action="ppaction://noaction"/>
          </p:cNvPr>
          <p:cNvSpPr/>
          <p:nvPr/>
        </p:nvSpPr>
        <p:spPr>
          <a:xfrm>
            <a:off x="6300192" y="661070"/>
            <a:ext cx="648072" cy="360000"/>
          </a:xfrm>
          <a:prstGeom prst="round2SameRect">
            <a:avLst/>
          </a:prstGeom>
          <a:gradFill>
            <a:gsLst>
              <a:gs pos="0">
                <a:srgbClr val="002060"/>
              </a:gs>
              <a:gs pos="50000">
                <a:schemeClr val="tx2">
                  <a:lumMod val="60000"/>
                  <a:lumOff val="40000"/>
                </a:schemeClr>
              </a:gs>
              <a:gs pos="70000">
                <a:schemeClr val="tx2">
                  <a:lumMod val="40000"/>
                  <a:lumOff val="60000"/>
                </a:schemeClr>
              </a:gs>
              <a:gs pos="100000">
                <a:schemeClr val="tx2">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100" b="1" dirty="0" smtClean="0">
                <a:latin typeface="Arial" panose="020B0604020202020204" pitchFamily="34" charset="0"/>
                <a:cs typeface="Arial" panose="020B0604020202020204" pitchFamily="34" charset="0"/>
              </a:rPr>
              <a:t>Page 90</a:t>
            </a:r>
            <a:endParaRPr lang="en-GB" sz="1100" b="1" dirty="0">
              <a:latin typeface="Arial" panose="020B0604020202020204" pitchFamily="34" charset="0"/>
              <a:cs typeface="Arial" panose="020B0604020202020204" pitchFamily="34" charset="0"/>
            </a:endParaRPr>
          </a:p>
        </p:txBody>
      </p:sp>
      <p:sp>
        <p:nvSpPr>
          <p:cNvPr id="9" name="Rounded Rectangle 8"/>
          <p:cNvSpPr/>
          <p:nvPr/>
        </p:nvSpPr>
        <p:spPr>
          <a:xfrm>
            <a:off x="3239852" y="2600194"/>
            <a:ext cx="2268252" cy="396044"/>
          </a:xfrm>
          <a:prstGeom prst="roundRect">
            <a:avLst/>
          </a:prstGeom>
          <a:solidFill>
            <a:srgbClr val="FFC000"/>
          </a:solidFill>
          <a:ln>
            <a:noFill/>
          </a:ln>
          <a:effectLst>
            <a:outerShdw blurRad="50800" dist="38100" dir="2700000" algn="tl" rotWithShape="0">
              <a:prstClr val="black">
                <a:alpha val="40000"/>
              </a:prst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normAutofit/>
          </a:bodyPr>
          <a:lstStyle/>
          <a:p>
            <a:pPr algn="ctr"/>
            <a:r>
              <a:rPr lang="en-IE" dirty="0" smtClean="0">
                <a:solidFill>
                  <a:schemeClr val="tx1"/>
                </a:solidFill>
                <a:latin typeface="Arial" panose="020B0604020202020204" pitchFamily="34" charset="0"/>
                <a:cs typeface="Arial" panose="020B0604020202020204" pitchFamily="34" charset="0"/>
              </a:rPr>
              <a:t>Board of Directors</a:t>
            </a:r>
            <a:endParaRPr lang="en-GB" dirty="0">
              <a:solidFill>
                <a:schemeClr val="tx1"/>
              </a:solidFill>
              <a:latin typeface="Arial" panose="020B0604020202020204" pitchFamily="34" charset="0"/>
              <a:cs typeface="Arial" panose="020B0604020202020204" pitchFamily="34" charset="0"/>
            </a:endParaRPr>
          </a:p>
        </p:txBody>
      </p:sp>
      <p:sp>
        <p:nvSpPr>
          <p:cNvPr id="10" name="Rounded Rectangle 9"/>
          <p:cNvSpPr/>
          <p:nvPr/>
        </p:nvSpPr>
        <p:spPr>
          <a:xfrm>
            <a:off x="303058" y="4221088"/>
            <a:ext cx="1193068" cy="612782"/>
          </a:xfrm>
          <a:prstGeom prst="roundRect">
            <a:avLst/>
          </a:prstGeom>
          <a:solidFill>
            <a:srgbClr val="FFC000"/>
          </a:solidFill>
          <a:ln>
            <a:noFill/>
          </a:ln>
          <a:effectLst>
            <a:outerShdw blurRad="50800" dist="38100" dir="2700000" algn="tl" rotWithShape="0">
              <a:prstClr val="black">
                <a:alpha val="40000"/>
              </a:prst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normAutofit fontScale="92500" lnSpcReduction="10000"/>
          </a:bodyPr>
          <a:lstStyle/>
          <a:p>
            <a:pPr algn="ctr"/>
            <a:r>
              <a:rPr lang="en-IE" dirty="0" smtClean="0">
                <a:solidFill>
                  <a:schemeClr val="tx1"/>
                </a:solidFill>
                <a:latin typeface="Arial" panose="020B0604020202020204" pitchFamily="34" charset="0"/>
                <a:cs typeface="Arial" panose="020B0604020202020204" pitchFamily="34" charset="0"/>
              </a:rPr>
              <a:t>Marketing Manager</a:t>
            </a:r>
            <a:endParaRPr lang="en-GB" dirty="0">
              <a:solidFill>
                <a:schemeClr val="tx1"/>
              </a:solidFill>
              <a:latin typeface="Arial" panose="020B0604020202020204" pitchFamily="34" charset="0"/>
              <a:cs typeface="Arial" panose="020B0604020202020204" pitchFamily="34" charset="0"/>
            </a:endParaRPr>
          </a:p>
        </p:txBody>
      </p:sp>
      <p:cxnSp>
        <p:nvCxnSpPr>
          <p:cNvPr id="14" name="Straight Connector 13"/>
          <p:cNvCxnSpPr/>
          <p:nvPr/>
        </p:nvCxnSpPr>
        <p:spPr>
          <a:xfrm>
            <a:off x="4355976" y="2996238"/>
            <a:ext cx="0" cy="228630"/>
          </a:xfrm>
          <a:prstGeom prst="line">
            <a:avLst/>
          </a:prstGeom>
          <a:ln w="76200">
            <a:solidFill>
              <a:srgbClr val="FF0000"/>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15" name="Rounded Rectangle 14"/>
          <p:cNvSpPr/>
          <p:nvPr/>
        </p:nvSpPr>
        <p:spPr>
          <a:xfrm>
            <a:off x="683568" y="3068960"/>
            <a:ext cx="1656184" cy="360040"/>
          </a:xfrm>
          <a:prstGeom prst="roundRect">
            <a:avLst/>
          </a:prstGeom>
          <a:solidFill>
            <a:srgbClr val="FFC000"/>
          </a:solidFill>
          <a:ln>
            <a:noFill/>
          </a:ln>
          <a:effectLst>
            <a:outerShdw blurRad="50800" dist="38100" dir="2700000" algn="tl" rotWithShape="0">
              <a:prstClr val="black">
                <a:alpha val="40000"/>
              </a:prst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normAutofit fontScale="77500" lnSpcReduction="20000"/>
          </a:bodyPr>
          <a:lstStyle/>
          <a:p>
            <a:pPr algn="ctr"/>
            <a:r>
              <a:rPr lang="en-IE" dirty="0" smtClean="0">
                <a:solidFill>
                  <a:schemeClr val="tx1"/>
                </a:solidFill>
                <a:latin typeface="Arial" panose="020B0604020202020204" pitchFamily="34" charset="0"/>
                <a:cs typeface="Arial" panose="020B0604020202020204" pitchFamily="34" charset="0"/>
              </a:rPr>
              <a:t>Managing Director</a:t>
            </a:r>
            <a:endParaRPr lang="en-GB" dirty="0">
              <a:solidFill>
                <a:schemeClr val="tx1"/>
              </a:solidFill>
              <a:latin typeface="Arial" panose="020B0604020202020204" pitchFamily="34" charset="0"/>
              <a:cs typeface="Arial" panose="020B0604020202020204" pitchFamily="34" charset="0"/>
            </a:endParaRPr>
          </a:p>
        </p:txBody>
      </p:sp>
      <p:cxnSp>
        <p:nvCxnSpPr>
          <p:cNvPr id="17" name="Straight Connector 16"/>
          <p:cNvCxnSpPr/>
          <p:nvPr/>
        </p:nvCxnSpPr>
        <p:spPr>
          <a:xfrm>
            <a:off x="1496126" y="3429000"/>
            <a:ext cx="0" cy="432048"/>
          </a:xfrm>
          <a:prstGeom prst="line">
            <a:avLst/>
          </a:prstGeom>
          <a:ln w="76200">
            <a:solidFill>
              <a:srgbClr val="FF0000"/>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21" name="Rounded Rectangle 20"/>
          <p:cNvSpPr/>
          <p:nvPr/>
        </p:nvSpPr>
        <p:spPr>
          <a:xfrm>
            <a:off x="6264188" y="3068960"/>
            <a:ext cx="1764196" cy="311816"/>
          </a:xfrm>
          <a:prstGeom prst="roundRect">
            <a:avLst/>
          </a:prstGeom>
          <a:solidFill>
            <a:srgbClr val="FFC000"/>
          </a:solidFill>
          <a:ln>
            <a:noFill/>
          </a:ln>
          <a:effectLst>
            <a:outerShdw blurRad="50800" dist="38100" dir="2700000" algn="tl" rotWithShape="0">
              <a:prstClr val="black">
                <a:alpha val="40000"/>
              </a:prst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normAutofit fontScale="92500" lnSpcReduction="20000"/>
          </a:bodyPr>
          <a:lstStyle/>
          <a:p>
            <a:pPr algn="ctr"/>
            <a:r>
              <a:rPr lang="en-IE" dirty="0" smtClean="0">
                <a:solidFill>
                  <a:schemeClr val="tx1"/>
                </a:solidFill>
                <a:latin typeface="Arial" panose="020B0604020202020204" pitchFamily="34" charset="0"/>
                <a:cs typeface="Arial" panose="020B0604020202020204" pitchFamily="34" charset="0"/>
              </a:rPr>
              <a:t>Strategy Director</a:t>
            </a:r>
            <a:endParaRPr lang="en-GB" dirty="0">
              <a:solidFill>
                <a:schemeClr val="tx1"/>
              </a:solidFill>
              <a:latin typeface="Arial" panose="020B0604020202020204" pitchFamily="34" charset="0"/>
              <a:cs typeface="Arial" panose="020B0604020202020204" pitchFamily="34" charset="0"/>
            </a:endParaRPr>
          </a:p>
        </p:txBody>
      </p:sp>
      <p:cxnSp>
        <p:nvCxnSpPr>
          <p:cNvPr id="23" name="Straight Connector 22"/>
          <p:cNvCxnSpPr>
            <a:stCxn id="21" idx="1"/>
          </p:cNvCxnSpPr>
          <p:nvPr/>
        </p:nvCxnSpPr>
        <p:spPr>
          <a:xfrm flipH="1" flipV="1">
            <a:off x="2339752" y="3212976"/>
            <a:ext cx="3924436" cy="11892"/>
          </a:xfrm>
          <a:prstGeom prst="line">
            <a:avLst/>
          </a:prstGeom>
          <a:ln w="76200">
            <a:solidFill>
              <a:srgbClr val="FF0000"/>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38" name="Rectangle 37"/>
          <p:cNvSpPr/>
          <p:nvPr/>
        </p:nvSpPr>
        <p:spPr>
          <a:xfrm>
            <a:off x="1511660" y="2204864"/>
            <a:ext cx="7344816" cy="369332"/>
          </a:xfrm>
          <a:prstGeom prst="rect">
            <a:avLst/>
          </a:prstGeom>
        </p:spPr>
        <p:txBody>
          <a:bodyPr wrap="square">
            <a:spAutoFit/>
          </a:bodyPr>
          <a:lstStyle/>
          <a:p>
            <a:pPr algn="r">
              <a:spcAft>
                <a:spcPts val="0"/>
              </a:spcAft>
            </a:pPr>
            <a:r>
              <a:rPr lang="en-US" i="1" dirty="0">
                <a:latin typeface="Arial" panose="020B0604020202020204" pitchFamily="34" charset="0"/>
                <a:ea typeface="Segoe UI" panose="020B0502040204020203" pitchFamily="34" charset="0"/>
                <a:cs typeface="Arial" panose="020B0604020202020204" pitchFamily="34" charset="0"/>
              </a:rPr>
              <a:t>Figure </a:t>
            </a:r>
            <a:r>
              <a:rPr lang="en-US" i="1" dirty="0" smtClean="0">
                <a:latin typeface="Arial" panose="020B0604020202020204" pitchFamily="34" charset="0"/>
                <a:ea typeface="Segoe UI" panose="020B0502040204020203" pitchFamily="34" charset="0"/>
                <a:cs typeface="Arial" panose="020B0604020202020204" pitchFamily="34" charset="0"/>
              </a:rPr>
              <a:t>18 </a:t>
            </a:r>
            <a:r>
              <a:rPr lang="en-US" i="1" dirty="0">
                <a:latin typeface="Arial" panose="020B0604020202020204" pitchFamily="34" charset="0"/>
                <a:ea typeface="Segoe UI" panose="020B0502040204020203" pitchFamily="34" charset="0"/>
                <a:cs typeface="Arial" panose="020B0604020202020204" pitchFamily="34" charset="0"/>
              </a:rPr>
              <a:t>– </a:t>
            </a:r>
            <a:r>
              <a:rPr lang="en-US" i="1" dirty="0" smtClean="0">
                <a:latin typeface="Arial" panose="020B0604020202020204" pitchFamily="34" charset="0"/>
                <a:ea typeface="Segoe UI" panose="020B0502040204020203" pitchFamily="34" charset="0"/>
                <a:cs typeface="Arial" panose="020B0604020202020204" pitchFamily="34" charset="0"/>
              </a:rPr>
              <a:t>Long Chains </a:t>
            </a:r>
            <a:r>
              <a:rPr lang="en-US" i="1" dirty="0">
                <a:latin typeface="Arial" panose="020B0604020202020204" pitchFamily="34" charset="0"/>
                <a:ea typeface="Segoe UI" panose="020B0502040204020203" pitchFamily="34" charset="0"/>
                <a:cs typeface="Arial" panose="020B0604020202020204" pitchFamily="34" charset="0"/>
              </a:rPr>
              <a:t>of  </a:t>
            </a:r>
            <a:r>
              <a:rPr lang="en-US" i="1" dirty="0" smtClean="0">
                <a:latin typeface="Arial" panose="020B0604020202020204" pitchFamily="34" charset="0"/>
                <a:ea typeface="Segoe UI" panose="020B0502040204020203" pitchFamily="34" charset="0"/>
                <a:cs typeface="Arial" panose="020B0604020202020204" pitchFamily="34" charset="0"/>
              </a:rPr>
              <a:t>Command and narrow Spans of Control</a:t>
            </a:r>
            <a:endParaRPr lang="en-GB" i="1" dirty="0">
              <a:latin typeface="Arial" panose="020B0604020202020204" pitchFamily="34" charset="0"/>
              <a:ea typeface="Segoe UI" panose="020B0502040204020203" pitchFamily="34" charset="0"/>
              <a:cs typeface="Arial" panose="020B0604020202020204" pitchFamily="34" charset="0"/>
            </a:endParaRPr>
          </a:p>
        </p:txBody>
      </p:sp>
      <p:cxnSp>
        <p:nvCxnSpPr>
          <p:cNvPr id="26" name="Straight Connector 25"/>
          <p:cNvCxnSpPr/>
          <p:nvPr/>
        </p:nvCxnSpPr>
        <p:spPr>
          <a:xfrm flipH="1">
            <a:off x="899592" y="3896338"/>
            <a:ext cx="2655524" cy="0"/>
          </a:xfrm>
          <a:prstGeom prst="line">
            <a:avLst/>
          </a:prstGeom>
          <a:ln w="76200">
            <a:solidFill>
              <a:srgbClr val="FF0000"/>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p:nvCxnSpPr>
        <p:spPr>
          <a:xfrm>
            <a:off x="899592" y="3861048"/>
            <a:ext cx="0" cy="360040"/>
          </a:xfrm>
          <a:prstGeom prst="line">
            <a:avLst/>
          </a:prstGeom>
          <a:ln w="76200">
            <a:solidFill>
              <a:srgbClr val="FF0000"/>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35" name="Rounded Rectangle 34"/>
          <p:cNvSpPr/>
          <p:nvPr/>
        </p:nvSpPr>
        <p:spPr>
          <a:xfrm>
            <a:off x="3039362" y="4221088"/>
            <a:ext cx="956574" cy="360040"/>
          </a:xfrm>
          <a:prstGeom prst="roundRect">
            <a:avLst/>
          </a:prstGeom>
          <a:solidFill>
            <a:srgbClr val="FFC000"/>
          </a:solidFill>
          <a:ln>
            <a:noFill/>
          </a:ln>
          <a:effectLst>
            <a:outerShdw blurRad="50800" dist="38100" dir="2700000" algn="tl" rotWithShape="0">
              <a:prstClr val="black">
                <a:alpha val="40000"/>
              </a:prst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normAutofit lnSpcReduction="10000"/>
          </a:bodyPr>
          <a:lstStyle/>
          <a:p>
            <a:pPr algn="ctr"/>
            <a:r>
              <a:rPr lang="en-IE" dirty="0" smtClean="0">
                <a:solidFill>
                  <a:schemeClr val="tx1"/>
                </a:solidFill>
                <a:latin typeface="Arial" panose="020B0604020202020204" pitchFamily="34" charset="0"/>
                <a:cs typeface="Arial" panose="020B0604020202020204" pitchFamily="34" charset="0"/>
              </a:rPr>
              <a:t>Finance</a:t>
            </a:r>
            <a:endParaRPr lang="en-GB" dirty="0">
              <a:solidFill>
                <a:schemeClr val="tx1"/>
              </a:solidFill>
              <a:latin typeface="Arial" panose="020B0604020202020204" pitchFamily="34" charset="0"/>
              <a:cs typeface="Arial" panose="020B0604020202020204" pitchFamily="34" charset="0"/>
            </a:endParaRPr>
          </a:p>
        </p:txBody>
      </p:sp>
      <p:cxnSp>
        <p:nvCxnSpPr>
          <p:cNvPr id="39" name="Straight Connector 38"/>
          <p:cNvCxnSpPr/>
          <p:nvPr/>
        </p:nvCxnSpPr>
        <p:spPr>
          <a:xfrm>
            <a:off x="3517649" y="3862853"/>
            <a:ext cx="0" cy="360040"/>
          </a:xfrm>
          <a:prstGeom prst="line">
            <a:avLst/>
          </a:prstGeom>
          <a:ln w="76200">
            <a:solidFill>
              <a:srgbClr val="FF0000"/>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40" name="Rounded Rectangle 39"/>
          <p:cNvSpPr/>
          <p:nvPr/>
        </p:nvSpPr>
        <p:spPr>
          <a:xfrm>
            <a:off x="5107124" y="3933056"/>
            <a:ext cx="1193068" cy="504056"/>
          </a:xfrm>
          <a:prstGeom prst="roundRect">
            <a:avLst/>
          </a:prstGeom>
          <a:solidFill>
            <a:srgbClr val="FFC000"/>
          </a:solidFill>
          <a:ln>
            <a:noFill/>
          </a:ln>
          <a:effectLst>
            <a:outerShdw blurRad="50800" dist="38100" dir="2700000" algn="tl" rotWithShape="0">
              <a:prstClr val="black">
                <a:alpha val="40000"/>
              </a:prst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normAutofit fontScale="85000" lnSpcReduction="20000"/>
          </a:bodyPr>
          <a:lstStyle/>
          <a:p>
            <a:pPr algn="ctr"/>
            <a:r>
              <a:rPr lang="en-IE" dirty="0" smtClean="0">
                <a:solidFill>
                  <a:schemeClr val="tx1"/>
                </a:solidFill>
                <a:latin typeface="Arial" panose="020B0604020202020204" pitchFamily="34" charset="0"/>
                <a:cs typeface="Arial" panose="020B0604020202020204" pitchFamily="34" charset="0"/>
              </a:rPr>
              <a:t>R&amp;D / Engineering</a:t>
            </a:r>
            <a:endParaRPr lang="en-GB" dirty="0">
              <a:solidFill>
                <a:schemeClr val="tx1"/>
              </a:solidFill>
              <a:latin typeface="Arial" panose="020B0604020202020204" pitchFamily="34" charset="0"/>
              <a:cs typeface="Arial" panose="020B0604020202020204" pitchFamily="34" charset="0"/>
            </a:endParaRPr>
          </a:p>
        </p:txBody>
      </p:sp>
      <p:cxnSp>
        <p:nvCxnSpPr>
          <p:cNvPr id="41" name="Straight Connector 40"/>
          <p:cNvCxnSpPr/>
          <p:nvPr/>
        </p:nvCxnSpPr>
        <p:spPr>
          <a:xfrm>
            <a:off x="7184758" y="3356992"/>
            <a:ext cx="0" cy="216024"/>
          </a:xfrm>
          <a:prstGeom prst="line">
            <a:avLst/>
          </a:prstGeom>
          <a:ln w="76200">
            <a:solidFill>
              <a:srgbClr val="FF0000"/>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42" name="Straight Connector 41"/>
          <p:cNvCxnSpPr/>
          <p:nvPr/>
        </p:nvCxnSpPr>
        <p:spPr>
          <a:xfrm flipH="1">
            <a:off x="5652120" y="3605416"/>
            <a:ext cx="2088232" cy="0"/>
          </a:xfrm>
          <a:prstGeom prst="line">
            <a:avLst/>
          </a:prstGeom>
          <a:ln w="76200">
            <a:solidFill>
              <a:srgbClr val="FF0000"/>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43" name="Straight Connector 42"/>
          <p:cNvCxnSpPr/>
          <p:nvPr/>
        </p:nvCxnSpPr>
        <p:spPr>
          <a:xfrm>
            <a:off x="5652120" y="3573016"/>
            <a:ext cx="0" cy="360040"/>
          </a:xfrm>
          <a:prstGeom prst="line">
            <a:avLst/>
          </a:prstGeom>
          <a:ln w="76200">
            <a:solidFill>
              <a:srgbClr val="FF0000"/>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44" name="Straight Connector 43"/>
          <p:cNvCxnSpPr/>
          <p:nvPr/>
        </p:nvCxnSpPr>
        <p:spPr>
          <a:xfrm>
            <a:off x="7740352" y="3573016"/>
            <a:ext cx="0" cy="360040"/>
          </a:xfrm>
          <a:prstGeom prst="line">
            <a:avLst/>
          </a:prstGeom>
          <a:ln w="76200">
            <a:solidFill>
              <a:srgbClr val="FF0000"/>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45" name="Rounded Rectangle 44"/>
          <p:cNvSpPr/>
          <p:nvPr/>
        </p:nvSpPr>
        <p:spPr>
          <a:xfrm>
            <a:off x="7218875" y="3933056"/>
            <a:ext cx="1193068" cy="504056"/>
          </a:xfrm>
          <a:prstGeom prst="roundRect">
            <a:avLst/>
          </a:prstGeom>
          <a:solidFill>
            <a:srgbClr val="FFC000"/>
          </a:solidFill>
          <a:ln>
            <a:noFill/>
          </a:ln>
          <a:effectLst>
            <a:outerShdw blurRad="50800" dist="38100" dir="2700000" algn="tl" rotWithShape="0">
              <a:prstClr val="black">
                <a:alpha val="40000"/>
              </a:prst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normAutofit fontScale="85000" lnSpcReduction="20000"/>
          </a:bodyPr>
          <a:lstStyle/>
          <a:p>
            <a:pPr algn="ctr"/>
            <a:r>
              <a:rPr lang="en-IE" dirty="0" smtClean="0">
                <a:solidFill>
                  <a:schemeClr val="tx1"/>
                </a:solidFill>
                <a:latin typeface="Arial" panose="020B0604020202020204" pitchFamily="34" charset="0"/>
                <a:cs typeface="Arial" panose="020B0604020202020204" pitchFamily="34" charset="0"/>
              </a:rPr>
              <a:t>Business Direction</a:t>
            </a:r>
            <a:endParaRPr lang="en-GB" dirty="0">
              <a:solidFill>
                <a:schemeClr val="tx1"/>
              </a:solidFill>
              <a:latin typeface="Arial" panose="020B0604020202020204" pitchFamily="34" charset="0"/>
              <a:cs typeface="Arial" panose="020B0604020202020204" pitchFamily="34" charset="0"/>
            </a:endParaRPr>
          </a:p>
        </p:txBody>
      </p:sp>
      <p:sp>
        <p:nvSpPr>
          <p:cNvPr id="46" name="Rounded Rectangle 45"/>
          <p:cNvSpPr/>
          <p:nvPr/>
        </p:nvSpPr>
        <p:spPr>
          <a:xfrm>
            <a:off x="323528" y="5141560"/>
            <a:ext cx="956574" cy="524006"/>
          </a:xfrm>
          <a:prstGeom prst="roundRect">
            <a:avLst/>
          </a:prstGeom>
          <a:solidFill>
            <a:srgbClr val="FFC000"/>
          </a:solidFill>
          <a:ln>
            <a:noFill/>
          </a:ln>
          <a:effectLst>
            <a:outerShdw blurRad="50800" dist="38100" dir="2700000" algn="tl" rotWithShape="0">
              <a:prstClr val="black">
                <a:alpha val="40000"/>
              </a:prst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noAutofit/>
          </a:bodyPr>
          <a:lstStyle/>
          <a:p>
            <a:pPr algn="ctr"/>
            <a:r>
              <a:rPr lang="en-IE" sz="1400" dirty="0" smtClean="0">
                <a:solidFill>
                  <a:schemeClr val="tx1"/>
                </a:solidFill>
                <a:latin typeface="Arial" panose="020B0604020202020204" pitchFamily="34" charset="0"/>
                <a:cs typeface="Arial" panose="020B0604020202020204" pitchFamily="34" charset="0"/>
              </a:rPr>
              <a:t>Marketing North</a:t>
            </a:r>
            <a:endParaRPr lang="en-GB" sz="1400" dirty="0">
              <a:solidFill>
                <a:schemeClr val="tx1"/>
              </a:solidFill>
              <a:latin typeface="Arial" panose="020B0604020202020204" pitchFamily="34" charset="0"/>
              <a:cs typeface="Arial" panose="020B0604020202020204" pitchFamily="34" charset="0"/>
            </a:endParaRPr>
          </a:p>
        </p:txBody>
      </p:sp>
      <p:sp>
        <p:nvSpPr>
          <p:cNvPr id="47" name="Rounded Rectangle 46"/>
          <p:cNvSpPr/>
          <p:nvPr/>
        </p:nvSpPr>
        <p:spPr>
          <a:xfrm>
            <a:off x="1400724" y="5141560"/>
            <a:ext cx="956574" cy="524006"/>
          </a:xfrm>
          <a:prstGeom prst="roundRect">
            <a:avLst/>
          </a:prstGeom>
          <a:solidFill>
            <a:srgbClr val="FFC000"/>
          </a:solidFill>
          <a:ln>
            <a:noFill/>
          </a:ln>
          <a:effectLst>
            <a:outerShdw blurRad="50800" dist="38100" dir="2700000" algn="tl" rotWithShape="0">
              <a:prstClr val="black">
                <a:alpha val="40000"/>
              </a:prst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noAutofit/>
          </a:bodyPr>
          <a:lstStyle/>
          <a:p>
            <a:pPr algn="ctr"/>
            <a:r>
              <a:rPr lang="en-IE" sz="1400" dirty="0">
                <a:solidFill>
                  <a:schemeClr val="tx1"/>
                </a:solidFill>
                <a:latin typeface="Arial" panose="020B0604020202020204" pitchFamily="34" charset="0"/>
                <a:cs typeface="Arial" panose="020B0604020202020204" pitchFamily="34" charset="0"/>
              </a:rPr>
              <a:t>Marketing </a:t>
            </a:r>
            <a:r>
              <a:rPr lang="en-IE" sz="1400" dirty="0" smtClean="0">
                <a:solidFill>
                  <a:schemeClr val="tx1"/>
                </a:solidFill>
                <a:latin typeface="Arial" panose="020B0604020202020204" pitchFamily="34" charset="0"/>
                <a:cs typeface="Arial" panose="020B0604020202020204" pitchFamily="34" charset="0"/>
              </a:rPr>
              <a:t>South</a:t>
            </a:r>
            <a:endParaRPr lang="en-GB" sz="1400" dirty="0">
              <a:solidFill>
                <a:schemeClr val="tx1"/>
              </a:solidFill>
              <a:latin typeface="Arial" panose="020B0604020202020204" pitchFamily="34" charset="0"/>
              <a:cs typeface="Arial" panose="020B0604020202020204" pitchFamily="34" charset="0"/>
            </a:endParaRPr>
          </a:p>
        </p:txBody>
      </p:sp>
      <p:sp>
        <p:nvSpPr>
          <p:cNvPr id="48" name="Rounded Rectangle 47"/>
          <p:cNvSpPr/>
          <p:nvPr/>
        </p:nvSpPr>
        <p:spPr>
          <a:xfrm>
            <a:off x="2477920" y="5141560"/>
            <a:ext cx="956574" cy="524006"/>
          </a:xfrm>
          <a:prstGeom prst="roundRect">
            <a:avLst/>
          </a:prstGeom>
          <a:solidFill>
            <a:srgbClr val="FFC000"/>
          </a:solidFill>
          <a:ln>
            <a:noFill/>
          </a:ln>
          <a:effectLst>
            <a:outerShdw blurRad="50800" dist="38100" dir="2700000" algn="tl" rotWithShape="0">
              <a:prstClr val="black">
                <a:alpha val="40000"/>
              </a:prst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normAutofit fontScale="85000" lnSpcReduction="20000"/>
          </a:bodyPr>
          <a:lstStyle/>
          <a:p>
            <a:pPr algn="ctr"/>
            <a:r>
              <a:rPr lang="en-IE" dirty="0" smtClean="0">
                <a:solidFill>
                  <a:schemeClr val="tx1"/>
                </a:solidFill>
                <a:latin typeface="Arial" panose="020B0604020202020204" pitchFamily="34" charset="0"/>
                <a:cs typeface="Arial" panose="020B0604020202020204" pitchFamily="34" charset="0"/>
              </a:rPr>
              <a:t>Finance North</a:t>
            </a:r>
            <a:endParaRPr lang="en-GB" dirty="0">
              <a:solidFill>
                <a:schemeClr val="tx1"/>
              </a:solidFill>
              <a:latin typeface="Arial" panose="020B0604020202020204" pitchFamily="34" charset="0"/>
              <a:cs typeface="Arial" panose="020B0604020202020204" pitchFamily="34" charset="0"/>
            </a:endParaRPr>
          </a:p>
        </p:txBody>
      </p:sp>
      <p:sp>
        <p:nvSpPr>
          <p:cNvPr id="49" name="Rounded Rectangle 48"/>
          <p:cNvSpPr/>
          <p:nvPr/>
        </p:nvSpPr>
        <p:spPr>
          <a:xfrm>
            <a:off x="3555116" y="5141560"/>
            <a:ext cx="956574" cy="524006"/>
          </a:xfrm>
          <a:prstGeom prst="roundRect">
            <a:avLst/>
          </a:prstGeom>
          <a:solidFill>
            <a:srgbClr val="FFC000"/>
          </a:solidFill>
          <a:ln>
            <a:noFill/>
          </a:ln>
          <a:effectLst>
            <a:outerShdw blurRad="50800" dist="38100" dir="2700000" algn="tl" rotWithShape="0">
              <a:prstClr val="black">
                <a:alpha val="40000"/>
              </a:prst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normAutofit fontScale="85000" lnSpcReduction="20000"/>
          </a:bodyPr>
          <a:lstStyle/>
          <a:p>
            <a:pPr algn="ctr"/>
            <a:r>
              <a:rPr lang="en-IE" dirty="0">
                <a:solidFill>
                  <a:schemeClr val="tx1"/>
                </a:solidFill>
                <a:latin typeface="Arial" panose="020B0604020202020204" pitchFamily="34" charset="0"/>
                <a:cs typeface="Arial" panose="020B0604020202020204" pitchFamily="34" charset="0"/>
              </a:rPr>
              <a:t>Finance </a:t>
            </a:r>
            <a:r>
              <a:rPr lang="en-IE" dirty="0" smtClean="0">
                <a:solidFill>
                  <a:schemeClr val="tx1"/>
                </a:solidFill>
                <a:latin typeface="Arial" panose="020B0604020202020204" pitchFamily="34" charset="0"/>
                <a:cs typeface="Arial" panose="020B0604020202020204" pitchFamily="34" charset="0"/>
              </a:rPr>
              <a:t>South</a:t>
            </a:r>
            <a:endParaRPr lang="en-GB" dirty="0">
              <a:solidFill>
                <a:schemeClr val="tx1"/>
              </a:solidFill>
              <a:latin typeface="Arial" panose="020B0604020202020204" pitchFamily="34" charset="0"/>
              <a:cs typeface="Arial" panose="020B0604020202020204" pitchFamily="34" charset="0"/>
            </a:endParaRPr>
          </a:p>
        </p:txBody>
      </p:sp>
      <p:sp>
        <p:nvSpPr>
          <p:cNvPr id="50" name="Rounded Rectangle 49"/>
          <p:cNvSpPr/>
          <p:nvPr/>
        </p:nvSpPr>
        <p:spPr>
          <a:xfrm>
            <a:off x="4632312" y="5141560"/>
            <a:ext cx="956574" cy="524006"/>
          </a:xfrm>
          <a:prstGeom prst="roundRect">
            <a:avLst/>
          </a:prstGeom>
          <a:solidFill>
            <a:srgbClr val="FFC000"/>
          </a:solidFill>
          <a:ln>
            <a:noFill/>
          </a:ln>
          <a:effectLst>
            <a:outerShdw blurRad="50800" dist="38100" dir="2700000" algn="tl" rotWithShape="0">
              <a:prstClr val="black">
                <a:alpha val="40000"/>
              </a:prst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normAutofit fontScale="85000" lnSpcReduction="20000"/>
          </a:bodyPr>
          <a:lstStyle/>
          <a:p>
            <a:pPr algn="ctr"/>
            <a:r>
              <a:rPr lang="en-IE" dirty="0" smtClean="0">
                <a:solidFill>
                  <a:schemeClr val="tx1"/>
                </a:solidFill>
                <a:latin typeface="Arial" panose="020B0604020202020204" pitchFamily="34" charset="0"/>
                <a:cs typeface="Arial" panose="020B0604020202020204" pitchFamily="34" charset="0"/>
              </a:rPr>
              <a:t>R&amp;D North</a:t>
            </a:r>
            <a:endParaRPr lang="en-GB" dirty="0">
              <a:solidFill>
                <a:schemeClr val="tx1"/>
              </a:solidFill>
              <a:latin typeface="Arial" panose="020B0604020202020204" pitchFamily="34" charset="0"/>
              <a:cs typeface="Arial" panose="020B0604020202020204" pitchFamily="34" charset="0"/>
            </a:endParaRPr>
          </a:p>
        </p:txBody>
      </p:sp>
      <p:sp>
        <p:nvSpPr>
          <p:cNvPr id="51" name="Rounded Rectangle 50"/>
          <p:cNvSpPr/>
          <p:nvPr/>
        </p:nvSpPr>
        <p:spPr>
          <a:xfrm>
            <a:off x="5709508" y="5141560"/>
            <a:ext cx="956574" cy="524006"/>
          </a:xfrm>
          <a:prstGeom prst="roundRect">
            <a:avLst/>
          </a:prstGeom>
          <a:solidFill>
            <a:srgbClr val="FFC000"/>
          </a:solidFill>
          <a:ln>
            <a:noFill/>
          </a:ln>
          <a:effectLst>
            <a:outerShdw blurRad="50800" dist="38100" dir="2700000" algn="tl" rotWithShape="0">
              <a:prstClr val="black">
                <a:alpha val="40000"/>
              </a:prst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normAutofit fontScale="85000" lnSpcReduction="20000"/>
          </a:bodyPr>
          <a:lstStyle/>
          <a:p>
            <a:pPr algn="ctr"/>
            <a:r>
              <a:rPr lang="en-IE" dirty="0">
                <a:solidFill>
                  <a:schemeClr val="tx1"/>
                </a:solidFill>
                <a:latin typeface="Arial" panose="020B0604020202020204" pitchFamily="34" charset="0"/>
                <a:cs typeface="Arial" panose="020B0604020202020204" pitchFamily="34" charset="0"/>
              </a:rPr>
              <a:t>R&amp;D </a:t>
            </a:r>
            <a:r>
              <a:rPr lang="en-IE" dirty="0" smtClean="0">
                <a:solidFill>
                  <a:schemeClr val="tx1"/>
                </a:solidFill>
                <a:latin typeface="Arial" panose="020B0604020202020204" pitchFamily="34" charset="0"/>
                <a:cs typeface="Arial" panose="020B0604020202020204" pitchFamily="34" charset="0"/>
              </a:rPr>
              <a:t>South</a:t>
            </a:r>
            <a:endParaRPr lang="en-GB" dirty="0">
              <a:solidFill>
                <a:schemeClr val="tx1"/>
              </a:solidFill>
              <a:latin typeface="Arial" panose="020B0604020202020204" pitchFamily="34" charset="0"/>
              <a:cs typeface="Arial" panose="020B0604020202020204" pitchFamily="34" charset="0"/>
            </a:endParaRPr>
          </a:p>
        </p:txBody>
      </p:sp>
      <p:sp>
        <p:nvSpPr>
          <p:cNvPr id="52" name="Rounded Rectangle 51"/>
          <p:cNvSpPr/>
          <p:nvPr/>
        </p:nvSpPr>
        <p:spPr>
          <a:xfrm>
            <a:off x="6786704" y="5141560"/>
            <a:ext cx="956574" cy="663704"/>
          </a:xfrm>
          <a:prstGeom prst="roundRect">
            <a:avLst/>
          </a:prstGeom>
          <a:solidFill>
            <a:srgbClr val="FFC000"/>
          </a:solidFill>
          <a:ln>
            <a:noFill/>
          </a:ln>
          <a:effectLst>
            <a:outerShdw blurRad="50800" dist="38100" dir="2700000" algn="tl" rotWithShape="0">
              <a:prstClr val="black">
                <a:alpha val="40000"/>
              </a:prst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normAutofit fontScale="77500" lnSpcReduction="20000"/>
          </a:bodyPr>
          <a:lstStyle/>
          <a:p>
            <a:pPr algn="ctr"/>
            <a:r>
              <a:rPr lang="en-IE" dirty="0" smtClean="0">
                <a:solidFill>
                  <a:schemeClr val="tx1"/>
                </a:solidFill>
                <a:latin typeface="Arial" panose="020B0604020202020204" pitchFamily="34" charset="0"/>
                <a:cs typeface="Arial" panose="020B0604020202020204" pitchFamily="34" charset="0"/>
              </a:rPr>
              <a:t>Business Director North</a:t>
            </a:r>
            <a:endParaRPr lang="en-GB" dirty="0">
              <a:solidFill>
                <a:schemeClr val="tx1"/>
              </a:solidFill>
              <a:latin typeface="Arial" panose="020B0604020202020204" pitchFamily="34" charset="0"/>
              <a:cs typeface="Arial" panose="020B0604020202020204" pitchFamily="34" charset="0"/>
            </a:endParaRPr>
          </a:p>
        </p:txBody>
      </p:sp>
      <p:sp>
        <p:nvSpPr>
          <p:cNvPr id="53" name="Rounded Rectangle 52"/>
          <p:cNvSpPr/>
          <p:nvPr/>
        </p:nvSpPr>
        <p:spPr>
          <a:xfrm>
            <a:off x="7863898" y="5141560"/>
            <a:ext cx="956574" cy="663704"/>
          </a:xfrm>
          <a:prstGeom prst="roundRect">
            <a:avLst/>
          </a:prstGeom>
          <a:solidFill>
            <a:srgbClr val="FFC000"/>
          </a:solidFill>
          <a:ln>
            <a:noFill/>
          </a:ln>
          <a:effectLst>
            <a:outerShdw blurRad="50800" dist="38100" dir="2700000" algn="tl" rotWithShape="0">
              <a:prstClr val="black">
                <a:alpha val="40000"/>
              </a:prst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normAutofit fontScale="77500" lnSpcReduction="20000"/>
          </a:bodyPr>
          <a:lstStyle/>
          <a:p>
            <a:pPr algn="ctr"/>
            <a:r>
              <a:rPr lang="en-IE" dirty="0">
                <a:solidFill>
                  <a:schemeClr val="tx1"/>
                </a:solidFill>
                <a:latin typeface="Arial" panose="020B0604020202020204" pitchFamily="34" charset="0"/>
                <a:cs typeface="Arial" panose="020B0604020202020204" pitchFamily="34" charset="0"/>
              </a:rPr>
              <a:t>Business Director </a:t>
            </a:r>
            <a:r>
              <a:rPr lang="en-IE" dirty="0" smtClean="0">
                <a:solidFill>
                  <a:schemeClr val="tx1"/>
                </a:solidFill>
                <a:latin typeface="Arial" panose="020B0604020202020204" pitchFamily="34" charset="0"/>
                <a:cs typeface="Arial" panose="020B0604020202020204" pitchFamily="34" charset="0"/>
              </a:rPr>
              <a:t>South</a:t>
            </a:r>
            <a:endParaRPr lang="en-GB" dirty="0">
              <a:solidFill>
                <a:schemeClr val="tx1"/>
              </a:solidFill>
              <a:latin typeface="Arial" panose="020B0604020202020204" pitchFamily="34" charset="0"/>
              <a:cs typeface="Arial" panose="020B0604020202020204" pitchFamily="34" charset="0"/>
            </a:endParaRPr>
          </a:p>
        </p:txBody>
      </p:sp>
      <p:sp>
        <p:nvSpPr>
          <p:cNvPr id="54" name="Rounded Rectangle 53"/>
          <p:cNvSpPr/>
          <p:nvPr/>
        </p:nvSpPr>
        <p:spPr>
          <a:xfrm>
            <a:off x="360548" y="6237312"/>
            <a:ext cx="956574" cy="307982"/>
          </a:xfrm>
          <a:prstGeom prst="roundRect">
            <a:avLst/>
          </a:prstGeom>
          <a:solidFill>
            <a:srgbClr val="FFC000"/>
          </a:solidFill>
          <a:ln>
            <a:noFill/>
          </a:ln>
          <a:effectLst>
            <a:outerShdw blurRad="50800" dist="38100" dir="2700000" algn="tl" rotWithShape="0">
              <a:prstClr val="black">
                <a:alpha val="40000"/>
              </a:prst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noAutofit/>
          </a:bodyPr>
          <a:lstStyle/>
          <a:p>
            <a:pPr algn="ctr"/>
            <a:r>
              <a:rPr lang="en-IE" sz="1400" dirty="0" smtClean="0">
                <a:solidFill>
                  <a:schemeClr val="tx1"/>
                </a:solidFill>
                <a:latin typeface="Arial" panose="020B0604020202020204" pitchFamily="34" charset="0"/>
                <a:cs typeface="Arial" panose="020B0604020202020204" pitchFamily="34" charset="0"/>
              </a:rPr>
              <a:t>Area 1</a:t>
            </a:r>
            <a:endParaRPr lang="en-GB" sz="1400" dirty="0">
              <a:solidFill>
                <a:schemeClr val="tx1"/>
              </a:solidFill>
              <a:latin typeface="Arial" panose="020B0604020202020204" pitchFamily="34" charset="0"/>
              <a:cs typeface="Arial" panose="020B0604020202020204" pitchFamily="34" charset="0"/>
            </a:endParaRPr>
          </a:p>
        </p:txBody>
      </p:sp>
      <p:sp>
        <p:nvSpPr>
          <p:cNvPr id="55" name="Rounded Rectangle 54"/>
          <p:cNvSpPr/>
          <p:nvPr/>
        </p:nvSpPr>
        <p:spPr>
          <a:xfrm>
            <a:off x="1527194" y="6237312"/>
            <a:ext cx="956574" cy="307982"/>
          </a:xfrm>
          <a:prstGeom prst="roundRect">
            <a:avLst/>
          </a:prstGeom>
          <a:solidFill>
            <a:srgbClr val="FFC000"/>
          </a:solidFill>
          <a:ln>
            <a:noFill/>
          </a:ln>
          <a:effectLst>
            <a:outerShdw blurRad="50800" dist="38100" dir="2700000" algn="tl" rotWithShape="0">
              <a:prstClr val="black">
                <a:alpha val="40000"/>
              </a:prst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noAutofit/>
          </a:bodyPr>
          <a:lstStyle/>
          <a:p>
            <a:pPr algn="ctr"/>
            <a:r>
              <a:rPr lang="en-IE" sz="1400" dirty="0" smtClean="0">
                <a:solidFill>
                  <a:schemeClr val="tx1"/>
                </a:solidFill>
                <a:latin typeface="Arial" panose="020B0604020202020204" pitchFamily="34" charset="0"/>
                <a:cs typeface="Arial" panose="020B0604020202020204" pitchFamily="34" charset="0"/>
              </a:rPr>
              <a:t>Area 2</a:t>
            </a:r>
            <a:endParaRPr lang="en-GB" sz="1400" dirty="0">
              <a:solidFill>
                <a:schemeClr val="tx1"/>
              </a:solidFill>
              <a:latin typeface="Arial" panose="020B0604020202020204" pitchFamily="34" charset="0"/>
              <a:cs typeface="Arial" panose="020B0604020202020204" pitchFamily="34" charset="0"/>
            </a:endParaRPr>
          </a:p>
        </p:txBody>
      </p:sp>
      <p:sp>
        <p:nvSpPr>
          <p:cNvPr id="56" name="Rounded Rectangle 55"/>
          <p:cNvSpPr/>
          <p:nvPr/>
        </p:nvSpPr>
        <p:spPr>
          <a:xfrm>
            <a:off x="2699792" y="6237312"/>
            <a:ext cx="956574" cy="307982"/>
          </a:xfrm>
          <a:prstGeom prst="roundRect">
            <a:avLst/>
          </a:prstGeom>
          <a:solidFill>
            <a:srgbClr val="FFC000"/>
          </a:solidFill>
          <a:ln>
            <a:noFill/>
          </a:ln>
          <a:effectLst>
            <a:outerShdw blurRad="50800" dist="38100" dir="2700000" algn="tl" rotWithShape="0">
              <a:prstClr val="black">
                <a:alpha val="40000"/>
              </a:prst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noAutofit/>
          </a:bodyPr>
          <a:lstStyle/>
          <a:p>
            <a:pPr algn="ctr"/>
            <a:r>
              <a:rPr lang="en-IE" sz="1400" dirty="0" smtClean="0">
                <a:solidFill>
                  <a:schemeClr val="tx1"/>
                </a:solidFill>
                <a:latin typeface="Arial" panose="020B0604020202020204" pitchFamily="34" charset="0"/>
                <a:cs typeface="Arial" panose="020B0604020202020204" pitchFamily="34" charset="0"/>
              </a:rPr>
              <a:t>Area 3</a:t>
            </a:r>
            <a:endParaRPr lang="en-GB" sz="1400" dirty="0">
              <a:solidFill>
                <a:schemeClr val="tx1"/>
              </a:solidFill>
              <a:latin typeface="Arial" panose="020B0604020202020204" pitchFamily="34" charset="0"/>
              <a:cs typeface="Arial" panose="020B0604020202020204" pitchFamily="34" charset="0"/>
            </a:endParaRPr>
          </a:p>
        </p:txBody>
      </p:sp>
      <p:sp>
        <p:nvSpPr>
          <p:cNvPr id="57" name="Rounded Rectangle 56"/>
          <p:cNvSpPr/>
          <p:nvPr/>
        </p:nvSpPr>
        <p:spPr>
          <a:xfrm>
            <a:off x="5524654" y="6217362"/>
            <a:ext cx="956574" cy="307982"/>
          </a:xfrm>
          <a:prstGeom prst="roundRect">
            <a:avLst/>
          </a:prstGeom>
          <a:solidFill>
            <a:srgbClr val="FFC000"/>
          </a:solidFill>
          <a:ln>
            <a:noFill/>
          </a:ln>
          <a:effectLst>
            <a:outerShdw blurRad="50800" dist="38100" dir="2700000" algn="tl" rotWithShape="0">
              <a:prstClr val="black">
                <a:alpha val="40000"/>
              </a:prst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noAutofit/>
          </a:bodyPr>
          <a:lstStyle/>
          <a:p>
            <a:pPr algn="ctr"/>
            <a:r>
              <a:rPr lang="en-IE" sz="1400" dirty="0" smtClean="0">
                <a:solidFill>
                  <a:schemeClr val="tx1"/>
                </a:solidFill>
                <a:latin typeface="Arial" panose="020B0604020202020204" pitchFamily="34" charset="0"/>
                <a:cs typeface="Arial" panose="020B0604020202020204" pitchFamily="34" charset="0"/>
              </a:rPr>
              <a:t>Area 1</a:t>
            </a:r>
            <a:endParaRPr lang="en-GB" sz="1400" dirty="0">
              <a:solidFill>
                <a:schemeClr val="tx1"/>
              </a:solidFill>
              <a:latin typeface="Arial" panose="020B0604020202020204" pitchFamily="34" charset="0"/>
              <a:cs typeface="Arial" panose="020B0604020202020204" pitchFamily="34" charset="0"/>
            </a:endParaRPr>
          </a:p>
        </p:txBody>
      </p:sp>
      <p:sp>
        <p:nvSpPr>
          <p:cNvPr id="58" name="Rounded Rectangle 57"/>
          <p:cNvSpPr/>
          <p:nvPr/>
        </p:nvSpPr>
        <p:spPr>
          <a:xfrm>
            <a:off x="6691300" y="6217362"/>
            <a:ext cx="956574" cy="307982"/>
          </a:xfrm>
          <a:prstGeom prst="roundRect">
            <a:avLst/>
          </a:prstGeom>
          <a:solidFill>
            <a:srgbClr val="FFC000"/>
          </a:solidFill>
          <a:ln>
            <a:noFill/>
          </a:ln>
          <a:effectLst>
            <a:outerShdw blurRad="50800" dist="38100" dir="2700000" algn="tl" rotWithShape="0">
              <a:prstClr val="black">
                <a:alpha val="40000"/>
              </a:prst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noAutofit/>
          </a:bodyPr>
          <a:lstStyle/>
          <a:p>
            <a:pPr algn="ctr"/>
            <a:r>
              <a:rPr lang="en-IE" sz="1400" dirty="0" smtClean="0">
                <a:solidFill>
                  <a:schemeClr val="tx1"/>
                </a:solidFill>
                <a:latin typeface="Arial" panose="020B0604020202020204" pitchFamily="34" charset="0"/>
                <a:cs typeface="Arial" panose="020B0604020202020204" pitchFamily="34" charset="0"/>
              </a:rPr>
              <a:t>Area 2</a:t>
            </a:r>
            <a:endParaRPr lang="en-GB" sz="1400" dirty="0">
              <a:solidFill>
                <a:schemeClr val="tx1"/>
              </a:solidFill>
              <a:latin typeface="Arial" panose="020B0604020202020204" pitchFamily="34" charset="0"/>
              <a:cs typeface="Arial" panose="020B0604020202020204" pitchFamily="34" charset="0"/>
            </a:endParaRPr>
          </a:p>
        </p:txBody>
      </p:sp>
      <p:sp>
        <p:nvSpPr>
          <p:cNvPr id="59" name="Rounded Rectangle 58"/>
          <p:cNvSpPr/>
          <p:nvPr/>
        </p:nvSpPr>
        <p:spPr>
          <a:xfrm>
            <a:off x="7863898" y="6217362"/>
            <a:ext cx="956574" cy="307982"/>
          </a:xfrm>
          <a:prstGeom prst="roundRect">
            <a:avLst/>
          </a:prstGeom>
          <a:solidFill>
            <a:srgbClr val="FFC000"/>
          </a:solidFill>
          <a:ln>
            <a:noFill/>
          </a:ln>
          <a:effectLst>
            <a:outerShdw blurRad="50800" dist="38100" dir="2700000" algn="tl" rotWithShape="0">
              <a:prstClr val="black">
                <a:alpha val="40000"/>
              </a:prst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noAutofit/>
          </a:bodyPr>
          <a:lstStyle/>
          <a:p>
            <a:pPr algn="ctr"/>
            <a:r>
              <a:rPr lang="en-IE" sz="1400" dirty="0" smtClean="0">
                <a:solidFill>
                  <a:schemeClr val="tx1"/>
                </a:solidFill>
                <a:latin typeface="Arial" panose="020B0604020202020204" pitchFamily="34" charset="0"/>
                <a:cs typeface="Arial" panose="020B0604020202020204" pitchFamily="34" charset="0"/>
              </a:rPr>
              <a:t>Area 3</a:t>
            </a:r>
            <a:endParaRPr lang="en-GB" sz="1400" dirty="0">
              <a:solidFill>
                <a:schemeClr val="tx1"/>
              </a:solidFill>
              <a:latin typeface="Arial" panose="020B0604020202020204" pitchFamily="34" charset="0"/>
              <a:cs typeface="Arial" panose="020B0604020202020204" pitchFamily="34" charset="0"/>
            </a:endParaRPr>
          </a:p>
        </p:txBody>
      </p:sp>
      <p:cxnSp>
        <p:nvCxnSpPr>
          <p:cNvPr id="61" name="Straight Connector 60"/>
          <p:cNvCxnSpPr/>
          <p:nvPr/>
        </p:nvCxnSpPr>
        <p:spPr>
          <a:xfrm flipH="1">
            <a:off x="838835" y="4983380"/>
            <a:ext cx="1152128" cy="2890"/>
          </a:xfrm>
          <a:prstGeom prst="line">
            <a:avLst/>
          </a:prstGeom>
          <a:ln w="76200">
            <a:solidFill>
              <a:srgbClr val="FF0000"/>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62" name="Straight Connector 61"/>
          <p:cNvCxnSpPr/>
          <p:nvPr/>
        </p:nvCxnSpPr>
        <p:spPr>
          <a:xfrm>
            <a:off x="838835" y="4961540"/>
            <a:ext cx="0" cy="180020"/>
          </a:xfrm>
          <a:prstGeom prst="line">
            <a:avLst/>
          </a:prstGeom>
          <a:ln w="76200">
            <a:solidFill>
              <a:srgbClr val="FF0000"/>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64" name="Straight Connector 63"/>
          <p:cNvCxnSpPr/>
          <p:nvPr/>
        </p:nvCxnSpPr>
        <p:spPr>
          <a:xfrm>
            <a:off x="1990963" y="4961540"/>
            <a:ext cx="0" cy="180020"/>
          </a:xfrm>
          <a:prstGeom prst="line">
            <a:avLst/>
          </a:prstGeom>
          <a:ln w="76200">
            <a:solidFill>
              <a:srgbClr val="FF0000"/>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65" name="Straight Connector 64"/>
          <p:cNvCxnSpPr/>
          <p:nvPr/>
        </p:nvCxnSpPr>
        <p:spPr>
          <a:xfrm>
            <a:off x="1115616" y="4833870"/>
            <a:ext cx="0" cy="180020"/>
          </a:xfrm>
          <a:prstGeom prst="line">
            <a:avLst/>
          </a:prstGeom>
          <a:ln w="76200">
            <a:solidFill>
              <a:srgbClr val="FF0000"/>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66" name="Straight Connector 65"/>
          <p:cNvCxnSpPr/>
          <p:nvPr/>
        </p:nvCxnSpPr>
        <p:spPr>
          <a:xfrm flipH="1">
            <a:off x="2938754" y="4830980"/>
            <a:ext cx="1152128" cy="2890"/>
          </a:xfrm>
          <a:prstGeom prst="line">
            <a:avLst/>
          </a:prstGeom>
          <a:ln w="76200">
            <a:solidFill>
              <a:srgbClr val="FF0000"/>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67" name="Straight Connector 66"/>
          <p:cNvCxnSpPr/>
          <p:nvPr/>
        </p:nvCxnSpPr>
        <p:spPr>
          <a:xfrm>
            <a:off x="2938754" y="4803360"/>
            <a:ext cx="0" cy="338200"/>
          </a:xfrm>
          <a:prstGeom prst="line">
            <a:avLst/>
          </a:prstGeom>
          <a:ln w="76200">
            <a:solidFill>
              <a:srgbClr val="FF0000"/>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68" name="Straight Connector 67"/>
          <p:cNvCxnSpPr/>
          <p:nvPr/>
        </p:nvCxnSpPr>
        <p:spPr>
          <a:xfrm>
            <a:off x="4067944" y="4803360"/>
            <a:ext cx="0" cy="338200"/>
          </a:xfrm>
          <a:prstGeom prst="line">
            <a:avLst/>
          </a:prstGeom>
          <a:ln w="76200">
            <a:solidFill>
              <a:srgbClr val="FF0000"/>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69" name="Straight Connector 68"/>
          <p:cNvCxnSpPr/>
          <p:nvPr/>
        </p:nvCxnSpPr>
        <p:spPr>
          <a:xfrm flipH="1">
            <a:off x="3514818" y="4600786"/>
            <a:ext cx="2831" cy="230194"/>
          </a:xfrm>
          <a:prstGeom prst="line">
            <a:avLst/>
          </a:prstGeom>
          <a:ln w="76200">
            <a:solidFill>
              <a:srgbClr val="FF0000"/>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73" name="Straight Connector 72"/>
          <p:cNvCxnSpPr/>
          <p:nvPr/>
        </p:nvCxnSpPr>
        <p:spPr>
          <a:xfrm flipH="1">
            <a:off x="5148064" y="4667306"/>
            <a:ext cx="1152128" cy="2890"/>
          </a:xfrm>
          <a:prstGeom prst="line">
            <a:avLst/>
          </a:prstGeom>
          <a:ln w="76200">
            <a:solidFill>
              <a:srgbClr val="FF0000"/>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74" name="Straight Connector 73"/>
          <p:cNvCxnSpPr/>
          <p:nvPr/>
        </p:nvCxnSpPr>
        <p:spPr>
          <a:xfrm>
            <a:off x="5148064" y="4639686"/>
            <a:ext cx="0" cy="501874"/>
          </a:xfrm>
          <a:prstGeom prst="line">
            <a:avLst/>
          </a:prstGeom>
          <a:ln w="76200">
            <a:solidFill>
              <a:srgbClr val="FF0000"/>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75" name="Straight Connector 74"/>
          <p:cNvCxnSpPr/>
          <p:nvPr/>
        </p:nvCxnSpPr>
        <p:spPr>
          <a:xfrm>
            <a:off x="6277254" y="4639686"/>
            <a:ext cx="0" cy="501874"/>
          </a:xfrm>
          <a:prstGeom prst="line">
            <a:avLst/>
          </a:prstGeom>
          <a:ln w="76200">
            <a:solidFill>
              <a:srgbClr val="FF0000"/>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76" name="Straight Connector 75"/>
          <p:cNvCxnSpPr/>
          <p:nvPr/>
        </p:nvCxnSpPr>
        <p:spPr>
          <a:xfrm flipH="1">
            <a:off x="5724128" y="4437112"/>
            <a:ext cx="2831" cy="230194"/>
          </a:xfrm>
          <a:prstGeom prst="line">
            <a:avLst/>
          </a:prstGeom>
          <a:ln w="76200">
            <a:solidFill>
              <a:srgbClr val="FF0000"/>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77" name="Straight Connector 76"/>
          <p:cNvCxnSpPr/>
          <p:nvPr/>
        </p:nvCxnSpPr>
        <p:spPr>
          <a:xfrm flipH="1">
            <a:off x="6002941" y="6009868"/>
            <a:ext cx="2329338" cy="0"/>
          </a:xfrm>
          <a:prstGeom prst="line">
            <a:avLst/>
          </a:prstGeom>
          <a:ln w="76200">
            <a:solidFill>
              <a:srgbClr val="FF0000"/>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78" name="Straight Connector 77"/>
          <p:cNvCxnSpPr/>
          <p:nvPr/>
        </p:nvCxnSpPr>
        <p:spPr>
          <a:xfrm>
            <a:off x="7236296" y="4639686"/>
            <a:ext cx="0" cy="501874"/>
          </a:xfrm>
          <a:prstGeom prst="line">
            <a:avLst/>
          </a:prstGeom>
          <a:ln w="76200">
            <a:solidFill>
              <a:srgbClr val="FF0000"/>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79" name="Straight Connector 78"/>
          <p:cNvCxnSpPr/>
          <p:nvPr/>
        </p:nvCxnSpPr>
        <p:spPr>
          <a:xfrm>
            <a:off x="8365486" y="4639686"/>
            <a:ext cx="0" cy="501874"/>
          </a:xfrm>
          <a:prstGeom prst="line">
            <a:avLst/>
          </a:prstGeom>
          <a:ln w="76200">
            <a:solidFill>
              <a:srgbClr val="FF0000"/>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80" name="Straight Connector 79"/>
          <p:cNvCxnSpPr/>
          <p:nvPr/>
        </p:nvCxnSpPr>
        <p:spPr>
          <a:xfrm flipH="1">
            <a:off x="7812360" y="4437112"/>
            <a:ext cx="2831" cy="230194"/>
          </a:xfrm>
          <a:prstGeom prst="line">
            <a:avLst/>
          </a:prstGeom>
          <a:ln w="76200">
            <a:solidFill>
              <a:srgbClr val="FF0000"/>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85" name="Straight Connector 84"/>
          <p:cNvCxnSpPr/>
          <p:nvPr/>
        </p:nvCxnSpPr>
        <p:spPr>
          <a:xfrm flipH="1">
            <a:off x="8313536" y="5805264"/>
            <a:ext cx="2831" cy="230194"/>
          </a:xfrm>
          <a:prstGeom prst="line">
            <a:avLst/>
          </a:prstGeom>
          <a:ln w="76200">
            <a:solidFill>
              <a:srgbClr val="FF0000"/>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87" name="Straight Connector 86"/>
          <p:cNvCxnSpPr/>
          <p:nvPr/>
        </p:nvCxnSpPr>
        <p:spPr>
          <a:xfrm flipH="1">
            <a:off x="838835" y="6009868"/>
            <a:ext cx="2329338" cy="0"/>
          </a:xfrm>
          <a:prstGeom prst="line">
            <a:avLst/>
          </a:prstGeom>
          <a:ln w="76200">
            <a:solidFill>
              <a:srgbClr val="FF0000"/>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88" name="Straight Connector 87"/>
          <p:cNvCxnSpPr/>
          <p:nvPr/>
        </p:nvCxnSpPr>
        <p:spPr>
          <a:xfrm flipH="1">
            <a:off x="8315839" y="5987168"/>
            <a:ext cx="2831" cy="230194"/>
          </a:xfrm>
          <a:prstGeom prst="line">
            <a:avLst/>
          </a:prstGeom>
          <a:ln w="76200">
            <a:solidFill>
              <a:srgbClr val="FF0000"/>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89" name="Straight Connector 88"/>
          <p:cNvCxnSpPr/>
          <p:nvPr/>
        </p:nvCxnSpPr>
        <p:spPr>
          <a:xfrm flipH="1">
            <a:off x="7167610" y="6007118"/>
            <a:ext cx="2831" cy="230194"/>
          </a:xfrm>
          <a:prstGeom prst="line">
            <a:avLst/>
          </a:prstGeom>
          <a:ln w="76200">
            <a:solidFill>
              <a:srgbClr val="FF0000"/>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90" name="Straight Connector 89"/>
          <p:cNvCxnSpPr/>
          <p:nvPr/>
        </p:nvCxnSpPr>
        <p:spPr>
          <a:xfrm flipH="1">
            <a:off x="6022212" y="5983034"/>
            <a:ext cx="2831" cy="230194"/>
          </a:xfrm>
          <a:prstGeom prst="line">
            <a:avLst/>
          </a:prstGeom>
          <a:ln w="76200">
            <a:solidFill>
              <a:srgbClr val="FF0000"/>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91" name="Straight Connector 90"/>
          <p:cNvCxnSpPr/>
          <p:nvPr/>
        </p:nvCxnSpPr>
        <p:spPr>
          <a:xfrm flipH="1">
            <a:off x="3133517" y="6007118"/>
            <a:ext cx="2831" cy="230194"/>
          </a:xfrm>
          <a:prstGeom prst="line">
            <a:avLst/>
          </a:prstGeom>
          <a:ln w="76200">
            <a:solidFill>
              <a:srgbClr val="FF0000"/>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92" name="Straight Connector 91"/>
          <p:cNvCxnSpPr/>
          <p:nvPr/>
        </p:nvCxnSpPr>
        <p:spPr>
          <a:xfrm flipH="1">
            <a:off x="1984761" y="5999191"/>
            <a:ext cx="2831" cy="230194"/>
          </a:xfrm>
          <a:prstGeom prst="line">
            <a:avLst/>
          </a:prstGeom>
          <a:ln w="76200">
            <a:solidFill>
              <a:srgbClr val="FF0000"/>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94" name="Straight Connector 93"/>
          <p:cNvCxnSpPr/>
          <p:nvPr/>
        </p:nvCxnSpPr>
        <p:spPr>
          <a:xfrm flipH="1">
            <a:off x="827584" y="5675255"/>
            <a:ext cx="1" cy="562057"/>
          </a:xfrm>
          <a:prstGeom prst="line">
            <a:avLst/>
          </a:prstGeom>
          <a:ln w="76200">
            <a:solidFill>
              <a:srgbClr val="FF0000"/>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96" name="Straight Connector 95"/>
          <p:cNvCxnSpPr/>
          <p:nvPr/>
        </p:nvCxnSpPr>
        <p:spPr>
          <a:xfrm flipH="1">
            <a:off x="7180151" y="4665861"/>
            <a:ext cx="1152128" cy="2890"/>
          </a:xfrm>
          <a:prstGeom prst="line">
            <a:avLst/>
          </a:prstGeom>
          <a:ln w="76200">
            <a:solidFill>
              <a:srgbClr val="FF0000"/>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49314962"/>
      </p:ext>
    </p:extLst>
  </p:cSld>
  <p:clrMapOvr>
    <a:masterClrMapping/>
  </p:clrMapOvr>
  <p:transition advClick="0"/>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1520" y="5229200"/>
            <a:ext cx="8568952" cy="1477328"/>
          </a:xfrm>
          <a:prstGeom prst="rect">
            <a:avLst/>
          </a:prstGeom>
        </p:spPr>
        <p:txBody>
          <a:bodyPr wrap="square">
            <a:spAutoFit/>
          </a:bodyPr>
          <a:lstStyle/>
          <a:p>
            <a:pPr marL="352425" indent="-352425">
              <a:buClr>
                <a:schemeClr val="accent6">
                  <a:lumMod val="50000"/>
                </a:schemeClr>
              </a:buClr>
              <a:buFont typeface="Wingdings 3" panose="05040102010807070707" pitchFamily="18" charset="2"/>
              <a:buChar char=""/>
            </a:pPr>
            <a:r>
              <a:rPr lang="en-US" dirty="0"/>
              <a:t>Whilst it could be argued that there are too many levels of command in Figure 18, the advantage of such a system is that quality control can be managed effectively. People who work together will get to know each other well and the system may foster good working relationships. </a:t>
            </a:r>
            <a:r>
              <a:rPr lang="en-US" dirty="0" smtClean="0"/>
              <a:t>Of </a:t>
            </a:r>
            <a:r>
              <a:rPr lang="en-US" dirty="0"/>
              <a:t>course, decisions take longer to pass down this type of tall organisational structure.</a:t>
            </a:r>
          </a:p>
        </p:txBody>
      </p:sp>
      <p:sp>
        <p:nvSpPr>
          <p:cNvPr id="6" name="Title 1"/>
          <p:cNvSpPr>
            <a:spLocks noGrp="1"/>
          </p:cNvSpPr>
          <p:nvPr>
            <p:ph type="title"/>
          </p:nvPr>
        </p:nvSpPr>
        <p:spPr>
          <a:xfrm>
            <a:off x="35496" y="72008"/>
            <a:ext cx="7704856" cy="548680"/>
          </a:xfrm>
        </p:spPr>
        <p:txBody>
          <a:bodyPr>
            <a:noAutofit/>
          </a:bodyPr>
          <a:lstStyle/>
          <a:p>
            <a:r>
              <a:rPr lang="en-GB" sz="4000" dirty="0" smtClean="0"/>
              <a:t>17.2 </a:t>
            </a:r>
            <a:r>
              <a:rPr lang="en-GB" sz="4000" dirty="0"/>
              <a:t>– </a:t>
            </a:r>
            <a:r>
              <a:rPr lang="en-GB" sz="4000" dirty="0" smtClean="0"/>
              <a:t>The Chain of Command</a:t>
            </a:r>
            <a:endParaRPr lang="en-GB" sz="4000" dirty="0"/>
          </a:p>
        </p:txBody>
      </p:sp>
      <p:sp>
        <p:nvSpPr>
          <p:cNvPr id="5" name="Round Same Side Corner Rectangle 4">
            <a:hlinkClick r:id="" action="ppaction://noaction"/>
          </p:cNvPr>
          <p:cNvSpPr/>
          <p:nvPr/>
        </p:nvSpPr>
        <p:spPr>
          <a:xfrm>
            <a:off x="6300192" y="661070"/>
            <a:ext cx="648072" cy="360000"/>
          </a:xfrm>
          <a:prstGeom prst="round2SameRect">
            <a:avLst/>
          </a:prstGeom>
          <a:gradFill>
            <a:gsLst>
              <a:gs pos="0">
                <a:srgbClr val="002060"/>
              </a:gs>
              <a:gs pos="50000">
                <a:schemeClr val="tx2">
                  <a:lumMod val="60000"/>
                  <a:lumOff val="40000"/>
                </a:schemeClr>
              </a:gs>
              <a:gs pos="70000">
                <a:schemeClr val="tx2">
                  <a:lumMod val="40000"/>
                  <a:lumOff val="60000"/>
                </a:schemeClr>
              </a:gs>
              <a:gs pos="100000">
                <a:schemeClr val="tx2">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100" b="1" dirty="0" smtClean="0">
                <a:latin typeface="Arial" panose="020B0604020202020204" pitchFamily="34" charset="0"/>
                <a:cs typeface="Arial" panose="020B0604020202020204" pitchFamily="34" charset="0"/>
              </a:rPr>
              <a:t>Page 90</a:t>
            </a:r>
            <a:endParaRPr lang="en-GB" sz="1100" b="1" dirty="0">
              <a:latin typeface="Arial" panose="020B0604020202020204" pitchFamily="34" charset="0"/>
              <a:cs typeface="Arial" panose="020B0604020202020204" pitchFamily="34" charset="0"/>
            </a:endParaRPr>
          </a:p>
        </p:txBody>
      </p:sp>
      <p:grpSp>
        <p:nvGrpSpPr>
          <p:cNvPr id="3" name="Group 2"/>
          <p:cNvGrpSpPr/>
          <p:nvPr/>
        </p:nvGrpSpPr>
        <p:grpSpPr>
          <a:xfrm>
            <a:off x="303058" y="1212092"/>
            <a:ext cx="8517414" cy="3945100"/>
            <a:chOff x="303058" y="2600194"/>
            <a:chExt cx="8517414" cy="3945100"/>
          </a:xfrm>
        </p:grpSpPr>
        <p:sp>
          <p:nvSpPr>
            <p:cNvPr id="9" name="Rounded Rectangle 8"/>
            <p:cNvSpPr/>
            <p:nvPr/>
          </p:nvSpPr>
          <p:spPr>
            <a:xfrm>
              <a:off x="3239852" y="2600194"/>
              <a:ext cx="2268252" cy="396044"/>
            </a:xfrm>
            <a:prstGeom prst="roundRect">
              <a:avLst/>
            </a:prstGeom>
            <a:solidFill>
              <a:srgbClr val="FFC000"/>
            </a:solidFill>
            <a:ln>
              <a:noFill/>
            </a:ln>
            <a:effectLst>
              <a:outerShdw blurRad="50800" dist="38100" dir="2700000" algn="tl" rotWithShape="0">
                <a:prstClr val="black">
                  <a:alpha val="40000"/>
                </a:prst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normAutofit/>
            </a:bodyPr>
            <a:lstStyle/>
            <a:p>
              <a:pPr algn="ctr"/>
              <a:r>
                <a:rPr lang="en-IE" dirty="0" smtClean="0">
                  <a:solidFill>
                    <a:schemeClr val="tx1"/>
                  </a:solidFill>
                  <a:latin typeface="Arial" panose="020B0604020202020204" pitchFamily="34" charset="0"/>
                  <a:cs typeface="Arial" panose="020B0604020202020204" pitchFamily="34" charset="0"/>
                </a:rPr>
                <a:t>Board of Directors</a:t>
              </a:r>
              <a:endParaRPr lang="en-GB" dirty="0">
                <a:solidFill>
                  <a:schemeClr val="tx1"/>
                </a:solidFill>
                <a:latin typeface="Arial" panose="020B0604020202020204" pitchFamily="34" charset="0"/>
                <a:cs typeface="Arial" panose="020B0604020202020204" pitchFamily="34" charset="0"/>
              </a:endParaRPr>
            </a:p>
          </p:txBody>
        </p:sp>
        <p:sp>
          <p:nvSpPr>
            <p:cNvPr id="10" name="Rounded Rectangle 9"/>
            <p:cNvSpPr/>
            <p:nvPr/>
          </p:nvSpPr>
          <p:spPr>
            <a:xfrm>
              <a:off x="303058" y="4221088"/>
              <a:ext cx="1193068" cy="612782"/>
            </a:xfrm>
            <a:prstGeom prst="roundRect">
              <a:avLst/>
            </a:prstGeom>
            <a:solidFill>
              <a:srgbClr val="FFC000"/>
            </a:solidFill>
            <a:ln>
              <a:noFill/>
            </a:ln>
            <a:effectLst>
              <a:outerShdw blurRad="50800" dist="38100" dir="2700000" algn="tl" rotWithShape="0">
                <a:prstClr val="black">
                  <a:alpha val="40000"/>
                </a:prst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normAutofit fontScale="92500" lnSpcReduction="10000"/>
            </a:bodyPr>
            <a:lstStyle/>
            <a:p>
              <a:pPr algn="ctr"/>
              <a:r>
                <a:rPr lang="en-IE" dirty="0" smtClean="0">
                  <a:solidFill>
                    <a:schemeClr val="tx1"/>
                  </a:solidFill>
                  <a:latin typeface="Arial" panose="020B0604020202020204" pitchFamily="34" charset="0"/>
                  <a:cs typeface="Arial" panose="020B0604020202020204" pitchFamily="34" charset="0"/>
                </a:rPr>
                <a:t>Marketing Manager</a:t>
              </a:r>
              <a:endParaRPr lang="en-GB" dirty="0">
                <a:solidFill>
                  <a:schemeClr val="tx1"/>
                </a:solidFill>
                <a:latin typeface="Arial" panose="020B0604020202020204" pitchFamily="34" charset="0"/>
                <a:cs typeface="Arial" panose="020B0604020202020204" pitchFamily="34" charset="0"/>
              </a:endParaRPr>
            </a:p>
          </p:txBody>
        </p:sp>
        <p:cxnSp>
          <p:nvCxnSpPr>
            <p:cNvPr id="14" name="Straight Connector 13"/>
            <p:cNvCxnSpPr/>
            <p:nvPr/>
          </p:nvCxnSpPr>
          <p:spPr>
            <a:xfrm>
              <a:off x="4355976" y="2996238"/>
              <a:ext cx="0" cy="228630"/>
            </a:xfrm>
            <a:prstGeom prst="line">
              <a:avLst/>
            </a:prstGeom>
            <a:ln w="76200">
              <a:solidFill>
                <a:srgbClr val="FF0000"/>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15" name="Rounded Rectangle 14"/>
            <p:cNvSpPr/>
            <p:nvPr/>
          </p:nvSpPr>
          <p:spPr>
            <a:xfrm>
              <a:off x="683568" y="3068960"/>
              <a:ext cx="1656184" cy="360040"/>
            </a:xfrm>
            <a:prstGeom prst="roundRect">
              <a:avLst/>
            </a:prstGeom>
            <a:solidFill>
              <a:srgbClr val="FFC000"/>
            </a:solidFill>
            <a:ln>
              <a:noFill/>
            </a:ln>
            <a:effectLst>
              <a:outerShdw blurRad="50800" dist="38100" dir="2700000" algn="tl" rotWithShape="0">
                <a:prstClr val="black">
                  <a:alpha val="40000"/>
                </a:prst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normAutofit fontScale="77500" lnSpcReduction="20000"/>
            </a:bodyPr>
            <a:lstStyle/>
            <a:p>
              <a:pPr algn="ctr"/>
              <a:r>
                <a:rPr lang="en-IE" dirty="0" smtClean="0">
                  <a:solidFill>
                    <a:schemeClr val="tx1"/>
                  </a:solidFill>
                  <a:latin typeface="Arial" panose="020B0604020202020204" pitchFamily="34" charset="0"/>
                  <a:cs typeface="Arial" panose="020B0604020202020204" pitchFamily="34" charset="0"/>
                </a:rPr>
                <a:t>Managing Director</a:t>
              </a:r>
              <a:endParaRPr lang="en-GB" dirty="0">
                <a:solidFill>
                  <a:schemeClr val="tx1"/>
                </a:solidFill>
                <a:latin typeface="Arial" panose="020B0604020202020204" pitchFamily="34" charset="0"/>
                <a:cs typeface="Arial" panose="020B0604020202020204" pitchFamily="34" charset="0"/>
              </a:endParaRPr>
            </a:p>
          </p:txBody>
        </p:sp>
        <p:cxnSp>
          <p:nvCxnSpPr>
            <p:cNvPr id="17" name="Straight Connector 16"/>
            <p:cNvCxnSpPr/>
            <p:nvPr/>
          </p:nvCxnSpPr>
          <p:spPr>
            <a:xfrm>
              <a:off x="1496126" y="3429000"/>
              <a:ext cx="0" cy="432048"/>
            </a:xfrm>
            <a:prstGeom prst="line">
              <a:avLst/>
            </a:prstGeom>
            <a:ln w="76200">
              <a:solidFill>
                <a:srgbClr val="FF0000"/>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21" name="Rounded Rectangle 20"/>
            <p:cNvSpPr/>
            <p:nvPr/>
          </p:nvSpPr>
          <p:spPr>
            <a:xfrm>
              <a:off x="6264188" y="3068960"/>
              <a:ext cx="1764196" cy="311816"/>
            </a:xfrm>
            <a:prstGeom prst="roundRect">
              <a:avLst/>
            </a:prstGeom>
            <a:solidFill>
              <a:srgbClr val="FFC000"/>
            </a:solidFill>
            <a:ln>
              <a:noFill/>
            </a:ln>
            <a:effectLst>
              <a:outerShdw blurRad="50800" dist="38100" dir="2700000" algn="tl" rotWithShape="0">
                <a:prstClr val="black">
                  <a:alpha val="40000"/>
                </a:prst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normAutofit fontScale="92500" lnSpcReduction="20000"/>
            </a:bodyPr>
            <a:lstStyle/>
            <a:p>
              <a:pPr algn="ctr"/>
              <a:r>
                <a:rPr lang="en-IE" dirty="0" smtClean="0">
                  <a:solidFill>
                    <a:schemeClr val="tx1"/>
                  </a:solidFill>
                  <a:latin typeface="Arial" panose="020B0604020202020204" pitchFamily="34" charset="0"/>
                  <a:cs typeface="Arial" panose="020B0604020202020204" pitchFamily="34" charset="0"/>
                </a:rPr>
                <a:t>Strategy Director</a:t>
              </a:r>
              <a:endParaRPr lang="en-GB" dirty="0">
                <a:solidFill>
                  <a:schemeClr val="tx1"/>
                </a:solidFill>
                <a:latin typeface="Arial" panose="020B0604020202020204" pitchFamily="34" charset="0"/>
                <a:cs typeface="Arial" panose="020B0604020202020204" pitchFamily="34" charset="0"/>
              </a:endParaRPr>
            </a:p>
          </p:txBody>
        </p:sp>
        <p:cxnSp>
          <p:nvCxnSpPr>
            <p:cNvPr id="23" name="Straight Connector 22"/>
            <p:cNvCxnSpPr>
              <a:stCxn id="21" idx="1"/>
            </p:cNvCxnSpPr>
            <p:nvPr/>
          </p:nvCxnSpPr>
          <p:spPr>
            <a:xfrm flipH="1" flipV="1">
              <a:off x="2339752" y="3212976"/>
              <a:ext cx="3924436" cy="11892"/>
            </a:xfrm>
            <a:prstGeom prst="line">
              <a:avLst/>
            </a:prstGeom>
            <a:ln w="76200">
              <a:solidFill>
                <a:srgbClr val="FF0000"/>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p:nvCxnSpPr>
          <p:spPr>
            <a:xfrm flipH="1">
              <a:off x="899592" y="3896338"/>
              <a:ext cx="2655524" cy="0"/>
            </a:xfrm>
            <a:prstGeom prst="line">
              <a:avLst/>
            </a:prstGeom>
            <a:ln w="76200">
              <a:solidFill>
                <a:srgbClr val="FF0000"/>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p:nvCxnSpPr>
          <p:spPr>
            <a:xfrm>
              <a:off x="899592" y="3861048"/>
              <a:ext cx="0" cy="360040"/>
            </a:xfrm>
            <a:prstGeom prst="line">
              <a:avLst/>
            </a:prstGeom>
            <a:ln w="76200">
              <a:solidFill>
                <a:srgbClr val="FF0000"/>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35" name="Rounded Rectangle 34"/>
            <p:cNvSpPr/>
            <p:nvPr/>
          </p:nvSpPr>
          <p:spPr>
            <a:xfrm>
              <a:off x="3039362" y="4221088"/>
              <a:ext cx="956574" cy="360040"/>
            </a:xfrm>
            <a:prstGeom prst="roundRect">
              <a:avLst/>
            </a:prstGeom>
            <a:solidFill>
              <a:srgbClr val="FFC000"/>
            </a:solidFill>
            <a:ln>
              <a:noFill/>
            </a:ln>
            <a:effectLst>
              <a:outerShdw blurRad="50800" dist="38100" dir="2700000" algn="tl" rotWithShape="0">
                <a:prstClr val="black">
                  <a:alpha val="40000"/>
                </a:prst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normAutofit lnSpcReduction="10000"/>
            </a:bodyPr>
            <a:lstStyle/>
            <a:p>
              <a:pPr algn="ctr"/>
              <a:r>
                <a:rPr lang="en-IE" dirty="0" smtClean="0">
                  <a:solidFill>
                    <a:schemeClr val="tx1"/>
                  </a:solidFill>
                  <a:latin typeface="Arial" panose="020B0604020202020204" pitchFamily="34" charset="0"/>
                  <a:cs typeface="Arial" panose="020B0604020202020204" pitchFamily="34" charset="0"/>
                </a:rPr>
                <a:t>Finance</a:t>
              </a:r>
              <a:endParaRPr lang="en-GB" dirty="0">
                <a:solidFill>
                  <a:schemeClr val="tx1"/>
                </a:solidFill>
                <a:latin typeface="Arial" panose="020B0604020202020204" pitchFamily="34" charset="0"/>
                <a:cs typeface="Arial" panose="020B0604020202020204" pitchFamily="34" charset="0"/>
              </a:endParaRPr>
            </a:p>
          </p:txBody>
        </p:sp>
        <p:cxnSp>
          <p:nvCxnSpPr>
            <p:cNvPr id="39" name="Straight Connector 38"/>
            <p:cNvCxnSpPr/>
            <p:nvPr/>
          </p:nvCxnSpPr>
          <p:spPr>
            <a:xfrm>
              <a:off x="3517649" y="3862853"/>
              <a:ext cx="0" cy="360040"/>
            </a:xfrm>
            <a:prstGeom prst="line">
              <a:avLst/>
            </a:prstGeom>
            <a:ln w="76200">
              <a:solidFill>
                <a:srgbClr val="FF0000"/>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40" name="Rounded Rectangle 39"/>
            <p:cNvSpPr/>
            <p:nvPr/>
          </p:nvSpPr>
          <p:spPr>
            <a:xfrm>
              <a:off x="5107124" y="3933056"/>
              <a:ext cx="1193068" cy="504056"/>
            </a:xfrm>
            <a:prstGeom prst="roundRect">
              <a:avLst/>
            </a:prstGeom>
            <a:solidFill>
              <a:srgbClr val="FFC000"/>
            </a:solidFill>
            <a:ln>
              <a:noFill/>
            </a:ln>
            <a:effectLst>
              <a:outerShdw blurRad="50800" dist="38100" dir="2700000" algn="tl" rotWithShape="0">
                <a:prstClr val="black">
                  <a:alpha val="40000"/>
                </a:prst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normAutofit fontScale="85000" lnSpcReduction="20000"/>
            </a:bodyPr>
            <a:lstStyle/>
            <a:p>
              <a:pPr algn="ctr"/>
              <a:r>
                <a:rPr lang="en-IE" dirty="0" smtClean="0">
                  <a:solidFill>
                    <a:schemeClr val="tx1"/>
                  </a:solidFill>
                  <a:latin typeface="Arial" panose="020B0604020202020204" pitchFamily="34" charset="0"/>
                  <a:cs typeface="Arial" panose="020B0604020202020204" pitchFamily="34" charset="0"/>
                </a:rPr>
                <a:t>R&amp;D / Engineering</a:t>
              </a:r>
              <a:endParaRPr lang="en-GB" dirty="0">
                <a:solidFill>
                  <a:schemeClr val="tx1"/>
                </a:solidFill>
                <a:latin typeface="Arial" panose="020B0604020202020204" pitchFamily="34" charset="0"/>
                <a:cs typeface="Arial" panose="020B0604020202020204" pitchFamily="34" charset="0"/>
              </a:endParaRPr>
            </a:p>
          </p:txBody>
        </p:sp>
        <p:cxnSp>
          <p:nvCxnSpPr>
            <p:cNvPr id="41" name="Straight Connector 40"/>
            <p:cNvCxnSpPr/>
            <p:nvPr/>
          </p:nvCxnSpPr>
          <p:spPr>
            <a:xfrm>
              <a:off x="7184758" y="3356992"/>
              <a:ext cx="0" cy="216024"/>
            </a:xfrm>
            <a:prstGeom prst="line">
              <a:avLst/>
            </a:prstGeom>
            <a:ln w="76200">
              <a:solidFill>
                <a:srgbClr val="FF0000"/>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42" name="Straight Connector 41"/>
            <p:cNvCxnSpPr/>
            <p:nvPr/>
          </p:nvCxnSpPr>
          <p:spPr>
            <a:xfrm flipH="1">
              <a:off x="5652120" y="3605416"/>
              <a:ext cx="2088232" cy="0"/>
            </a:xfrm>
            <a:prstGeom prst="line">
              <a:avLst/>
            </a:prstGeom>
            <a:ln w="76200">
              <a:solidFill>
                <a:srgbClr val="FF0000"/>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43" name="Straight Connector 42"/>
            <p:cNvCxnSpPr/>
            <p:nvPr/>
          </p:nvCxnSpPr>
          <p:spPr>
            <a:xfrm>
              <a:off x="5652120" y="3573016"/>
              <a:ext cx="0" cy="360040"/>
            </a:xfrm>
            <a:prstGeom prst="line">
              <a:avLst/>
            </a:prstGeom>
            <a:ln w="76200">
              <a:solidFill>
                <a:srgbClr val="FF0000"/>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44" name="Straight Connector 43"/>
            <p:cNvCxnSpPr/>
            <p:nvPr/>
          </p:nvCxnSpPr>
          <p:spPr>
            <a:xfrm>
              <a:off x="7740352" y="3573016"/>
              <a:ext cx="0" cy="360040"/>
            </a:xfrm>
            <a:prstGeom prst="line">
              <a:avLst/>
            </a:prstGeom>
            <a:ln w="76200">
              <a:solidFill>
                <a:srgbClr val="FF0000"/>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45" name="Rounded Rectangle 44"/>
            <p:cNvSpPr/>
            <p:nvPr/>
          </p:nvSpPr>
          <p:spPr>
            <a:xfrm>
              <a:off x="7218875" y="3933056"/>
              <a:ext cx="1193068" cy="504056"/>
            </a:xfrm>
            <a:prstGeom prst="roundRect">
              <a:avLst/>
            </a:prstGeom>
            <a:solidFill>
              <a:srgbClr val="FFC000"/>
            </a:solidFill>
            <a:ln>
              <a:noFill/>
            </a:ln>
            <a:effectLst>
              <a:outerShdw blurRad="50800" dist="38100" dir="2700000" algn="tl" rotWithShape="0">
                <a:prstClr val="black">
                  <a:alpha val="40000"/>
                </a:prst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normAutofit fontScale="85000" lnSpcReduction="20000"/>
            </a:bodyPr>
            <a:lstStyle/>
            <a:p>
              <a:pPr algn="ctr"/>
              <a:r>
                <a:rPr lang="en-IE" dirty="0" smtClean="0">
                  <a:solidFill>
                    <a:schemeClr val="tx1"/>
                  </a:solidFill>
                  <a:latin typeface="Arial" panose="020B0604020202020204" pitchFamily="34" charset="0"/>
                  <a:cs typeface="Arial" panose="020B0604020202020204" pitchFamily="34" charset="0"/>
                </a:rPr>
                <a:t>Business Direction</a:t>
              </a:r>
              <a:endParaRPr lang="en-GB" dirty="0">
                <a:solidFill>
                  <a:schemeClr val="tx1"/>
                </a:solidFill>
                <a:latin typeface="Arial" panose="020B0604020202020204" pitchFamily="34" charset="0"/>
                <a:cs typeface="Arial" panose="020B0604020202020204" pitchFamily="34" charset="0"/>
              </a:endParaRPr>
            </a:p>
          </p:txBody>
        </p:sp>
        <p:sp>
          <p:nvSpPr>
            <p:cNvPr id="46" name="Rounded Rectangle 45"/>
            <p:cNvSpPr/>
            <p:nvPr/>
          </p:nvSpPr>
          <p:spPr>
            <a:xfrm>
              <a:off x="323528" y="5141560"/>
              <a:ext cx="956574" cy="524006"/>
            </a:xfrm>
            <a:prstGeom prst="roundRect">
              <a:avLst/>
            </a:prstGeom>
            <a:solidFill>
              <a:srgbClr val="FFC000"/>
            </a:solidFill>
            <a:ln>
              <a:noFill/>
            </a:ln>
            <a:effectLst>
              <a:outerShdw blurRad="50800" dist="38100" dir="2700000" algn="tl" rotWithShape="0">
                <a:prstClr val="black">
                  <a:alpha val="40000"/>
                </a:prst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noAutofit/>
            </a:bodyPr>
            <a:lstStyle/>
            <a:p>
              <a:pPr algn="ctr"/>
              <a:r>
                <a:rPr lang="en-IE" sz="1400" dirty="0" smtClean="0">
                  <a:solidFill>
                    <a:schemeClr val="tx1"/>
                  </a:solidFill>
                  <a:latin typeface="Arial" panose="020B0604020202020204" pitchFamily="34" charset="0"/>
                  <a:cs typeface="Arial" panose="020B0604020202020204" pitchFamily="34" charset="0"/>
                </a:rPr>
                <a:t>Marketing North</a:t>
              </a:r>
              <a:endParaRPr lang="en-GB" sz="1400" dirty="0">
                <a:solidFill>
                  <a:schemeClr val="tx1"/>
                </a:solidFill>
                <a:latin typeface="Arial" panose="020B0604020202020204" pitchFamily="34" charset="0"/>
                <a:cs typeface="Arial" panose="020B0604020202020204" pitchFamily="34" charset="0"/>
              </a:endParaRPr>
            </a:p>
          </p:txBody>
        </p:sp>
        <p:sp>
          <p:nvSpPr>
            <p:cNvPr id="47" name="Rounded Rectangle 46"/>
            <p:cNvSpPr/>
            <p:nvPr/>
          </p:nvSpPr>
          <p:spPr>
            <a:xfrm>
              <a:off x="1400724" y="5141560"/>
              <a:ext cx="956574" cy="524006"/>
            </a:xfrm>
            <a:prstGeom prst="roundRect">
              <a:avLst/>
            </a:prstGeom>
            <a:solidFill>
              <a:srgbClr val="FFC000"/>
            </a:solidFill>
            <a:ln>
              <a:noFill/>
            </a:ln>
            <a:effectLst>
              <a:outerShdw blurRad="50800" dist="38100" dir="2700000" algn="tl" rotWithShape="0">
                <a:prstClr val="black">
                  <a:alpha val="40000"/>
                </a:prst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noAutofit/>
            </a:bodyPr>
            <a:lstStyle/>
            <a:p>
              <a:pPr algn="ctr"/>
              <a:r>
                <a:rPr lang="en-IE" sz="1400" dirty="0">
                  <a:solidFill>
                    <a:schemeClr val="tx1"/>
                  </a:solidFill>
                  <a:latin typeface="Arial" panose="020B0604020202020204" pitchFamily="34" charset="0"/>
                  <a:cs typeface="Arial" panose="020B0604020202020204" pitchFamily="34" charset="0"/>
                </a:rPr>
                <a:t>Marketing </a:t>
              </a:r>
              <a:r>
                <a:rPr lang="en-IE" sz="1400" dirty="0" smtClean="0">
                  <a:solidFill>
                    <a:schemeClr val="tx1"/>
                  </a:solidFill>
                  <a:latin typeface="Arial" panose="020B0604020202020204" pitchFamily="34" charset="0"/>
                  <a:cs typeface="Arial" panose="020B0604020202020204" pitchFamily="34" charset="0"/>
                </a:rPr>
                <a:t>South</a:t>
              </a:r>
              <a:endParaRPr lang="en-GB" sz="1400" dirty="0">
                <a:solidFill>
                  <a:schemeClr val="tx1"/>
                </a:solidFill>
                <a:latin typeface="Arial" panose="020B0604020202020204" pitchFamily="34" charset="0"/>
                <a:cs typeface="Arial" panose="020B0604020202020204" pitchFamily="34" charset="0"/>
              </a:endParaRPr>
            </a:p>
          </p:txBody>
        </p:sp>
        <p:sp>
          <p:nvSpPr>
            <p:cNvPr id="48" name="Rounded Rectangle 47"/>
            <p:cNvSpPr/>
            <p:nvPr/>
          </p:nvSpPr>
          <p:spPr>
            <a:xfrm>
              <a:off x="2477920" y="5141560"/>
              <a:ext cx="956574" cy="524006"/>
            </a:xfrm>
            <a:prstGeom prst="roundRect">
              <a:avLst/>
            </a:prstGeom>
            <a:solidFill>
              <a:srgbClr val="FFC000"/>
            </a:solidFill>
            <a:ln>
              <a:noFill/>
            </a:ln>
            <a:effectLst>
              <a:outerShdw blurRad="50800" dist="38100" dir="2700000" algn="tl" rotWithShape="0">
                <a:prstClr val="black">
                  <a:alpha val="40000"/>
                </a:prst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normAutofit fontScale="85000" lnSpcReduction="20000"/>
            </a:bodyPr>
            <a:lstStyle/>
            <a:p>
              <a:pPr algn="ctr"/>
              <a:r>
                <a:rPr lang="en-IE" dirty="0" smtClean="0">
                  <a:solidFill>
                    <a:schemeClr val="tx1"/>
                  </a:solidFill>
                  <a:latin typeface="Arial" panose="020B0604020202020204" pitchFamily="34" charset="0"/>
                  <a:cs typeface="Arial" panose="020B0604020202020204" pitchFamily="34" charset="0"/>
                </a:rPr>
                <a:t>Finance North</a:t>
              </a:r>
              <a:endParaRPr lang="en-GB" dirty="0">
                <a:solidFill>
                  <a:schemeClr val="tx1"/>
                </a:solidFill>
                <a:latin typeface="Arial" panose="020B0604020202020204" pitchFamily="34" charset="0"/>
                <a:cs typeface="Arial" panose="020B0604020202020204" pitchFamily="34" charset="0"/>
              </a:endParaRPr>
            </a:p>
          </p:txBody>
        </p:sp>
        <p:sp>
          <p:nvSpPr>
            <p:cNvPr id="49" name="Rounded Rectangle 48"/>
            <p:cNvSpPr/>
            <p:nvPr/>
          </p:nvSpPr>
          <p:spPr>
            <a:xfrm>
              <a:off x="3555116" y="5141560"/>
              <a:ext cx="956574" cy="524006"/>
            </a:xfrm>
            <a:prstGeom prst="roundRect">
              <a:avLst/>
            </a:prstGeom>
            <a:solidFill>
              <a:srgbClr val="FFC000"/>
            </a:solidFill>
            <a:ln>
              <a:noFill/>
            </a:ln>
            <a:effectLst>
              <a:outerShdw blurRad="50800" dist="38100" dir="2700000" algn="tl" rotWithShape="0">
                <a:prstClr val="black">
                  <a:alpha val="40000"/>
                </a:prst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normAutofit fontScale="85000" lnSpcReduction="20000"/>
            </a:bodyPr>
            <a:lstStyle/>
            <a:p>
              <a:pPr algn="ctr"/>
              <a:r>
                <a:rPr lang="en-IE" dirty="0">
                  <a:solidFill>
                    <a:schemeClr val="tx1"/>
                  </a:solidFill>
                  <a:latin typeface="Arial" panose="020B0604020202020204" pitchFamily="34" charset="0"/>
                  <a:cs typeface="Arial" panose="020B0604020202020204" pitchFamily="34" charset="0"/>
                </a:rPr>
                <a:t>Finance </a:t>
              </a:r>
              <a:r>
                <a:rPr lang="en-IE" dirty="0" smtClean="0">
                  <a:solidFill>
                    <a:schemeClr val="tx1"/>
                  </a:solidFill>
                  <a:latin typeface="Arial" panose="020B0604020202020204" pitchFamily="34" charset="0"/>
                  <a:cs typeface="Arial" panose="020B0604020202020204" pitchFamily="34" charset="0"/>
                </a:rPr>
                <a:t>South</a:t>
              </a:r>
              <a:endParaRPr lang="en-GB" dirty="0">
                <a:solidFill>
                  <a:schemeClr val="tx1"/>
                </a:solidFill>
                <a:latin typeface="Arial" panose="020B0604020202020204" pitchFamily="34" charset="0"/>
                <a:cs typeface="Arial" panose="020B0604020202020204" pitchFamily="34" charset="0"/>
              </a:endParaRPr>
            </a:p>
          </p:txBody>
        </p:sp>
        <p:sp>
          <p:nvSpPr>
            <p:cNvPr id="50" name="Rounded Rectangle 49"/>
            <p:cNvSpPr/>
            <p:nvPr/>
          </p:nvSpPr>
          <p:spPr>
            <a:xfrm>
              <a:off x="4632312" y="5141560"/>
              <a:ext cx="956574" cy="524006"/>
            </a:xfrm>
            <a:prstGeom prst="roundRect">
              <a:avLst/>
            </a:prstGeom>
            <a:solidFill>
              <a:srgbClr val="FFC000"/>
            </a:solidFill>
            <a:ln>
              <a:noFill/>
            </a:ln>
            <a:effectLst>
              <a:outerShdw blurRad="50800" dist="38100" dir="2700000" algn="tl" rotWithShape="0">
                <a:prstClr val="black">
                  <a:alpha val="40000"/>
                </a:prst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normAutofit fontScale="85000" lnSpcReduction="20000"/>
            </a:bodyPr>
            <a:lstStyle/>
            <a:p>
              <a:pPr algn="ctr"/>
              <a:r>
                <a:rPr lang="en-IE" dirty="0" smtClean="0">
                  <a:solidFill>
                    <a:schemeClr val="tx1"/>
                  </a:solidFill>
                  <a:latin typeface="Arial" panose="020B0604020202020204" pitchFamily="34" charset="0"/>
                  <a:cs typeface="Arial" panose="020B0604020202020204" pitchFamily="34" charset="0"/>
                </a:rPr>
                <a:t>R&amp;D North</a:t>
              </a:r>
              <a:endParaRPr lang="en-GB" dirty="0">
                <a:solidFill>
                  <a:schemeClr val="tx1"/>
                </a:solidFill>
                <a:latin typeface="Arial" panose="020B0604020202020204" pitchFamily="34" charset="0"/>
                <a:cs typeface="Arial" panose="020B0604020202020204" pitchFamily="34" charset="0"/>
              </a:endParaRPr>
            </a:p>
          </p:txBody>
        </p:sp>
        <p:sp>
          <p:nvSpPr>
            <p:cNvPr id="51" name="Rounded Rectangle 50"/>
            <p:cNvSpPr/>
            <p:nvPr/>
          </p:nvSpPr>
          <p:spPr>
            <a:xfrm>
              <a:off x="5709508" y="5141560"/>
              <a:ext cx="956574" cy="524006"/>
            </a:xfrm>
            <a:prstGeom prst="roundRect">
              <a:avLst/>
            </a:prstGeom>
            <a:solidFill>
              <a:srgbClr val="FFC000"/>
            </a:solidFill>
            <a:ln>
              <a:noFill/>
            </a:ln>
            <a:effectLst>
              <a:outerShdw blurRad="50800" dist="38100" dir="2700000" algn="tl" rotWithShape="0">
                <a:prstClr val="black">
                  <a:alpha val="40000"/>
                </a:prst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normAutofit fontScale="85000" lnSpcReduction="20000"/>
            </a:bodyPr>
            <a:lstStyle/>
            <a:p>
              <a:pPr algn="ctr"/>
              <a:r>
                <a:rPr lang="en-IE" dirty="0">
                  <a:solidFill>
                    <a:schemeClr val="tx1"/>
                  </a:solidFill>
                  <a:latin typeface="Arial" panose="020B0604020202020204" pitchFamily="34" charset="0"/>
                  <a:cs typeface="Arial" panose="020B0604020202020204" pitchFamily="34" charset="0"/>
                </a:rPr>
                <a:t>R&amp;D </a:t>
              </a:r>
              <a:r>
                <a:rPr lang="en-IE" dirty="0" smtClean="0">
                  <a:solidFill>
                    <a:schemeClr val="tx1"/>
                  </a:solidFill>
                  <a:latin typeface="Arial" panose="020B0604020202020204" pitchFamily="34" charset="0"/>
                  <a:cs typeface="Arial" panose="020B0604020202020204" pitchFamily="34" charset="0"/>
                </a:rPr>
                <a:t>South</a:t>
              </a:r>
              <a:endParaRPr lang="en-GB" dirty="0">
                <a:solidFill>
                  <a:schemeClr val="tx1"/>
                </a:solidFill>
                <a:latin typeface="Arial" panose="020B0604020202020204" pitchFamily="34" charset="0"/>
                <a:cs typeface="Arial" panose="020B0604020202020204" pitchFamily="34" charset="0"/>
              </a:endParaRPr>
            </a:p>
          </p:txBody>
        </p:sp>
        <p:sp>
          <p:nvSpPr>
            <p:cNvPr id="52" name="Rounded Rectangle 51"/>
            <p:cNvSpPr/>
            <p:nvPr/>
          </p:nvSpPr>
          <p:spPr>
            <a:xfrm>
              <a:off x="6786704" y="5141560"/>
              <a:ext cx="956574" cy="663704"/>
            </a:xfrm>
            <a:prstGeom prst="roundRect">
              <a:avLst/>
            </a:prstGeom>
            <a:solidFill>
              <a:srgbClr val="FFC000"/>
            </a:solidFill>
            <a:ln>
              <a:noFill/>
            </a:ln>
            <a:effectLst>
              <a:outerShdw blurRad="50800" dist="38100" dir="2700000" algn="tl" rotWithShape="0">
                <a:prstClr val="black">
                  <a:alpha val="40000"/>
                </a:prst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normAutofit fontScale="77500" lnSpcReduction="20000"/>
            </a:bodyPr>
            <a:lstStyle/>
            <a:p>
              <a:pPr algn="ctr"/>
              <a:r>
                <a:rPr lang="en-IE" dirty="0" smtClean="0">
                  <a:solidFill>
                    <a:schemeClr val="tx1"/>
                  </a:solidFill>
                  <a:latin typeface="Arial" panose="020B0604020202020204" pitchFamily="34" charset="0"/>
                  <a:cs typeface="Arial" panose="020B0604020202020204" pitchFamily="34" charset="0"/>
                </a:rPr>
                <a:t>Business Director North</a:t>
              </a:r>
              <a:endParaRPr lang="en-GB" dirty="0">
                <a:solidFill>
                  <a:schemeClr val="tx1"/>
                </a:solidFill>
                <a:latin typeface="Arial" panose="020B0604020202020204" pitchFamily="34" charset="0"/>
                <a:cs typeface="Arial" panose="020B0604020202020204" pitchFamily="34" charset="0"/>
              </a:endParaRPr>
            </a:p>
          </p:txBody>
        </p:sp>
        <p:sp>
          <p:nvSpPr>
            <p:cNvPr id="53" name="Rounded Rectangle 52"/>
            <p:cNvSpPr/>
            <p:nvPr/>
          </p:nvSpPr>
          <p:spPr>
            <a:xfrm>
              <a:off x="7863898" y="5141560"/>
              <a:ext cx="956574" cy="663704"/>
            </a:xfrm>
            <a:prstGeom prst="roundRect">
              <a:avLst/>
            </a:prstGeom>
            <a:solidFill>
              <a:srgbClr val="FFC000"/>
            </a:solidFill>
            <a:ln>
              <a:noFill/>
            </a:ln>
            <a:effectLst>
              <a:outerShdw blurRad="50800" dist="38100" dir="2700000" algn="tl" rotWithShape="0">
                <a:prstClr val="black">
                  <a:alpha val="40000"/>
                </a:prst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normAutofit fontScale="77500" lnSpcReduction="20000"/>
            </a:bodyPr>
            <a:lstStyle/>
            <a:p>
              <a:pPr algn="ctr"/>
              <a:r>
                <a:rPr lang="en-IE" dirty="0">
                  <a:solidFill>
                    <a:schemeClr val="tx1"/>
                  </a:solidFill>
                  <a:latin typeface="Arial" panose="020B0604020202020204" pitchFamily="34" charset="0"/>
                  <a:cs typeface="Arial" panose="020B0604020202020204" pitchFamily="34" charset="0"/>
                </a:rPr>
                <a:t>Business Director </a:t>
              </a:r>
              <a:r>
                <a:rPr lang="en-IE" dirty="0" smtClean="0">
                  <a:solidFill>
                    <a:schemeClr val="tx1"/>
                  </a:solidFill>
                  <a:latin typeface="Arial" panose="020B0604020202020204" pitchFamily="34" charset="0"/>
                  <a:cs typeface="Arial" panose="020B0604020202020204" pitchFamily="34" charset="0"/>
                </a:rPr>
                <a:t>South</a:t>
              </a:r>
              <a:endParaRPr lang="en-GB" dirty="0">
                <a:solidFill>
                  <a:schemeClr val="tx1"/>
                </a:solidFill>
                <a:latin typeface="Arial" panose="020B0604020202020204" pitchFamily="34" charset="0"/>
                <a:cs typeface="Arial" panose="020B0604020202020204" pitchFamily="34" charset="0"/>
              </a:endParaRPr>
            </a:p>
          </p:txBody>
        </p:sp>
        <p:sp>
          <p:nvSpPr>
            <p:cNvPr id="54" name="Rounded Rectangle 53"/>
            <p:cNvSpPr/>
            <p:nvPr/>
          </p:nvSpPr>
          <p:spPr>
            <a:xfrm>
              <a:off x="360548" y="6237312"/>
              <a:ext cx="956574" cy="307982"/>
            </a:xfrm>
            <a:prstGeom prst="roundRect">
              <a:avLst/>
            </a:prstGeom>
            <a:solidFill>
              <a:srgbClr val="FFC000"/>
            </a:solidFill>
            <a:ln>
              <a:noFill/>
            </a:ln>
            <a:effectLst>
              <a:outerShdw blurRad="50800" dist="38100" dir="2700000" algn="tl" rotWithShape="0">
                <a:prstClr val="black">
                  <a:alpha val="40000"/>
                </a:prst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noAutofit/>
            </a:bodyPr>
            <a:lstStyle/>
            <a:p>
              <a:pPr algn="ctr"/>
              <a:r>
                <a:rPr lang="en-IE" sz="1400" dirty="0" smtClean="0">
                  <a:solidFill>
                    <a:schemeClr val="tx1"/>
                  </a:solidFill>
                  <a:latin typeface="Arial" panose="020B0604020202020204" pitchFamily="34" charset="0"/>
                  <a:cs typeface="Arial" panose="020B0604020202020204" pitchFamily="34" charset="0"/>
                </a:rPr>
                <a:t>Area 1</a:t>
              </a:r>
              <a:endParaRPr lang="en-GB" sz="1400" dirty="0">
                <a:solidFill>
                  <a:schemeClr val="tx1"/>
                </a:solidFill>
                <a:latin typeface="Arial" panose="020B0604020202020204" pitchFamily="34" charset="0"/>
                <a:cs typeface="Arial" panose="020B0604020202020204" pitchFamily="34" charset="0"/>
              </a:endParaRPr>
            </a:p>
          </p:txBody>
        </p:sp>
        <p:sp>
          <p:nvSpPr>
            <p:cNvPr id="55" name="Rounded Rectangle 54"/>
            <p:cNvSpPr/>
            <p:nvPr/>
          </p:nvSpPr>
          <p:spPr>
            <a:xfrm>
              <a:off x="1527194" y="6237312"/>
              <a:ext cx="956574" cy="307982"/>
            </a:xfrm>
            <a:prstGeom prst="roundRect">
              <a:avLst/>
            </a:prstGeom>
            <a:solidFill>
              <a:srgbClr val="FFC000"/>
            </a:solidFill>
            <a:ln>
              <a:noFill/>
            </a:ln>
            <a:effectLst>
              <a:outerShdw blurRad="50800" dist="38100" dir="2700000" algn="tl" rotWithShape="0">
                <a:prstClr val="black">
                  <a:alpha val="40000"/>
                </a:prst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noAutofit/>
            </a:bodyPr>
            <a:lstStyle/>
            <a:p>
              <a:pPr algn="ctr"/>
              <a:r>
                <a:rPr lang="en-IE" sz="1400" dirty="0" smtClean="0">
                  <a:solidFill>
                    <a:schemeClr val="tx1"/>
                  </a:solidFill>
                  <a:latin typeface="Arial" panose="020B0604020202020204" pitchFamily="34" charset="0"/>
                  <a:cs typeface="Arial" panose="020B0604020202020204" pitchFamily="34" charset="0"/>
                </a:rPr>
                <a:t>Area 2</a:t>
              </a:r>
              <a:endParaRPr lang="en-GB" sz="1400" dirty="0">
                <a:solidFill>
                  <a:schemeClr val="tx1"/>
                </a:solidFill>
                <a:latin typeface="Arial" panose="020B0604020202020204" pitchFamily="34" charset="0"/>
                <a:cs typeface="Arial" panose="020B0604020202020204" pitchFamily="34" charset="0"/>
              </a:endParaRPr>
            </a:p>
          </p:txBody>
        </p:sp>
        <p:sp>
          <p:nvSpPr>
            <p:cNvPr id="56" name="Rounded Rectangle 55"/>
            <p:cNvSpPr/>
            <p:nvPr/>
          </p:nvSpPr>
          <p:spPr>
            <a:xfrm>
              <a:off x="2699792" y="6237312"/>
              <a:ext cx="956574" cy="307982"/>
            </a:xfrm>
            <a:prstGeom prst="roundRect">
              <a:avLst/>
            </a:prstGeom>
            <a:solidFill>
              <a:srgbClr val="FFC000"/>
            </a:solidFill>
            <a:ln>
              <a:noFill/>
            </a:ln>
            <a:effectLst>
              <a:outerShdw blurRad="50800" dist="38100" dir="2700000" algn="tl" rotWithShape="0">
                <a:prstClr val="black">
                  <a:alpha val="40000"/>
                </a:prst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noAutofit/>
            </a:bodyPr>
            <a:lstStyle/>
            <a:p>
              <a:pPr algn="ctr"/>
              <a:r>
                <a:rPr lang="en-IE" sz="1400" dirty="0" smtClean="0">
                  <a:solidFill>
                    <a:schemeClr val="tx1"/>
                  </a:solidFill>
                  <a:latin typeface="Arial" panose="020B0604020202020204" pitchFamily="34" charset="0"/>
                  <a:cs typeface="Arial" panose="020B0604020202020204" pitchFamily="34" charset="0"/>
                </a:rPr>
                <a:t>Area 3</a:t>
              </a:r>
              <a:endParaRPr lang="en-GB" sz="1400" dirty="0">
                <a:solidFill>
                  <a:schemeClr val="tx1"/>
                </a:solidFill>
                <a:latin typeface="Arial" panose="020B0604020202020204" pitchFamily="34" charset="0"/>
                <a:cs typeface="Arial" panose="020B0604020202020204" pitchFamily="34" charset="0"/>
              </a:endParaRPr>
            </a:p>
          </p:txBody>
        </p:sp>
        <p:sp>
          <p:nvSpPr>
            <p:cNvPr id="57" name="Rounded Rectangle 56"/>
            <p:cNvSpPr/>
            <p:nvPr/>
          </p:nvSpPr>
          <p:spPr>
            <a:xfrm>
              <a:off x="5524654" y="6217362"/>
              <a:ext cx="956574" cy="307982"/>
            </a:xfrm>
            <a:prstGeom prst="roundRect">
              <a:avLst/>
            </a:prstGeom>
            <a:solidFill>
              <a:srgbClr val="FFC000"/>
            </a:solidFill>
            <a:ln>
              <a:noFill/>
            </a:ln>
            <a:effectLst>
              <a:outerShdw blurRad="50800" dist="38100" dir="2700000" algn="tl" rotWithShape="0">
                <a:prstClr val="black">
                  <a:alpha val="40000"/>
                </a:prst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noAutofit/>
            </a:bodyPr>
            <a:lstStyle/>
            <a:p>
              <a:pPr algn="ctr"/>
              <a:r>
                <a:rPr lang="en-IE" sz="1400" dirty="0" smtClean="0">
                  <a:solidFill>
                    <a:schemeClr val="tx1"/>
                  </a:solidFill>
                  <a:latin typeface="Arial" panose="020B0604020202020204" pitchFamily="34" charset="0"/>
                  <a:cs typeface="Arial" panose="020B0604020202020204" pitchFamily="34" charset="0"/>
                </a:rPr>
                <a:t>Area 1</a:t>
              </a:r>
              <a:endParaRPr lang="en-GB" sz="1400" dirty="0">
                <a:solidFill>
                  <a:schemeClr val="tx1"/>
                </a:solidFill>
                <a:latin typeface="Arial" panose="020B0604020202020204" pitchFamily="34" charset="0"/>
                <a:cs typeface="Arial" panose="020B0604020202020204" pitchFamily="34" charset="0"/>
              </a:endParaRPr>
            </a:p>
          </p:txBody>
        </p:sp>
        <p:sp>
          <p:nvSpPr>
            <p:cNvPr id="58" name="Rounded Rectangle 57"/>
            <p:cNvSpPr/>
            <p:nvPr/>
          </p:nvSpPr>
          <p:spPr>
            <a:xfrm>
              <a:off x="6691300" y="6217362"/>
              <a:ext cx="956574" cy="307982"/>
            </a:xfrm>
            <a:prstGeom prst="roundRect">
              <a:avLst/>
            </a:prstGeom>
            <a:solidFill>
              <a:srgbClr val="FFC000"/>
            </a:solidFill>
            <a:ln>
              <a:noFill/>
            </a:ln>
            <a:effectLst>
              <a:outerShdw blurRad="50800" dist="38100" dir="2700000" algn="tl" rotWithShape="0">
                <a:prstClr val="black">
                  <a:alpha val="40000"/>
                </a:prst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noAutofit/>
            </a:bodyPr>
            <a:lstStyle/>
            <a:p>
              <a:pPr algn="ctr"/>
              <a:r>
                <a:rPr lang="en-IE" sz="1400" dirty="0" smtClean="0">
                  <a:solidFill>
                    <a:schemeClr val="tx1"/>
                  </a:solidFill>
                  <a:latin typeface="Arial" panose="020B0604020202020204" pitchFamily="34" charset="0"/>
                  <a:cs typeface="Arial" panose="020B0604020202020204" pitchFamily="34" charset="0"/>
                </a:rPr>
                <a:t>Area 2</a:t>
              </a:r>
              <a:endParaRPr lang="en-GB" sz="1400" dirty="0">
                <a:solidFill>
                  <a:schemeClr val="tx1"/>
                </a:solidFill>
                <a:latin typeface="Arial" panose="020B0604020202020204" pitchFamily="34" charset="0"/>
                <a:cs typeface="Arial" panose="020B0604020202020204" pitchFamily="34" charset="0"/>
              </a:endParaRPr>
            </a:p>
          </p:txBody>
        </p:sp>
        <p:sp>
          <p:nvSpPr>
            <p:cNvPr id="59" name="Rounded Rectangle 58"/>
            <p:cNvSpPr/>
            <p:nvPr/>
          </p:nvSpPr>
          <p:spPr>
            <a:xfrm>
              <a:off x="7863898" y="6217362"/>
              <a:ext cx="956574" cy="307982"/>
            </a:xfrm>
            <a:prstGeom prst="roundRect">
              <a:avLst/>
            </a:prstGeom>
            <a:solidFill>
              <a:srgbClr val="FFC000"/>
            </a:solidFill>
            <a:ln>
              <a:noFill/>
            </a:ln>
            <a:effectLst>
              <a:outerShdw blurRad="50800" dist="38100" dir="2700000" algn="tl" rotWithShape="0">
                <a:prstClr val="black">
                  <a:alpha val="40000"/>
                </a:prst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noAutofit/>
            </a:bodyPr>
            <a:lstStyle/>
            <a:p>
              <a:pPr algn="ctr"/>
              <a:r>
                <a:rPr lang="en-IE" sz="1400" dirty="0" smtClean="0">
                  <a:solidFill>
                    <a:schemeClr val="tx1"/>
                  </a:solidFill>
                  <a:latin typeface="Arial" panose="020B0604020202020204" pitchFamily="34" charset="0"/>
                  <a:cs typeface="Arial" panose="020B0604020202020204" pitchFamily="34" charset="0"/>
                </a:rPr>
                <a:t>Area 3</a:t>
              </a:r>
              <a:endParaRPr lang="en-GB" sz="1400" dirty="0">
                <a:solidFill>
                  <a:schemeClr val="tx1"/>
                </a:solidFill>
                <a:latin typeface="Arial" panose="020B0604020202020204" pitchFamily="34" charset="0"/>
                <a:cs typeface="Arial" panose="020B0604020202020204" pitchFamily="34" charset="0"/>
              </a:endParaRPr>
            </a:p>
          </p:txBody>
        </p:sp>
        <p:cxnSp>
          <p:nvCxnSpPr>
            <p:cNvPr id="61" name="Straight Connector 60"/>
            <p:cNvCxnSpPr/>
            <p:nvPr/>
          </p:nvCxnSpPr>
          <p:spPr>
            <a:xfrm flipH="1">
              <a:off x="838835" y="4983380"/>
              <a:ext cx="1152128" cy="2890"/>
            </a:xfrm>
            <a:prstGeom prst="line">
              <a:avLst/>
            </a:prstGeom>
            <a:ln w="76200">
              <a:solidFill>
                <a:srgbClr val="FF0000"/>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62" name="Straight Connector 61"/>
            <p:cNvCxnSpPr/>
            <p:nvPr/>
          </p:nvCxnSpPr>
          <p:spPr>
            <a:xfrm>
              <a:off x="838835" y="4961540"/>
              <a:ext cx="0" cy="180020"/>
            </a:xfrm>
            <a:prstGeom prst="line">
              <a:avLst/>
            </a:prstGeom>
            <a:ln w="76200">
              <a:solidFill>
                <a:srgbClr val="FF0000"/>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64" name="Straight Connector 63"/>
            <p:cNvCxnSpPr/>
            <p:nvPr/>
          </p:nvCxnSpPr>
          <p:spPr>
            <a:xfrm>
              <a:off x="1990963" y="4961540"/>
              <a:ext cx="0" cy="180020"/>
            </a:xfrm>
            <a:prstGeom prst="line">
              <a:avLst/>
            </a:prstGeom>
            <a:ln w="76200">
              <a:solidFill>
                <a:srgbClr val="FF0000"/>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65" name="Straight Connector 64"/>
            <p:cNvCxnSpPr/>
            <p:nvPr/>
          </p:nvCxnSpPr>
          <p:spPr>
            <a:xfrm>
              <a:off x="1115616" y="4833870"/>
              <a:ext cx="0" cy="180020"/>
            </a:xfrm>
            <a:prstGeom prst="line">
              <a:avLst/>
            </a:prstGeom>
            <a:ln w="76200">
              <a:solidFill>
                <a:srgbClr val="FF0000"/>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66" name="Straight Connector 65"/>
            <p:cNvCxnSpPr/>
            <p:nvPr/>
          </p:nvCxnSpPr>
          <p:spPr>
            <a:xfrm flipH="1">
              <a:off x="2938754" y="4830980"/>
              <a:ext cx="1152128" cy="2890"/>
            </a:xfrm>
            <a:prstGeom prst="line">
              <a:avLst/>
            </a:prstGeom>
            <a:ln w="76200">
              <a:solidFill>
                <a:srgbClr val="FF0000"/>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67" name="Straight Connector 66"/>
            <p:cNvCxnSpPr/>
            <p:nvPr/>
          </p:nvCxnSpPr>
          <p:spPr>
            <a:xfrm>
              <a:off x="2938754" y="4803360"/>
              <a:ext cx="0" cy="338200"/>
            </a:xfrm>
            <a:prstGeom prst="line">
              <a:avLst/>
            </a:prstGeom>
            <a:ln w="76200">
              <a:solidFill>
                <a:srgbClr val="FF0000"/>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68" name="Straight Connector 67"/>
            <p:cNvCxnSpPr/>
            <p:nvPr/>
          </p:nvCxnSpPr>
          <p:spPr>
            <a:xfrm>
              <a:off x="4067944" y="4803360"/>
              <a:ext cx="0" cy="338200"/>
            </a:xfrm>
            <a:prstGeom prst="line">
              <a:avLst/>
            </a:prstGeom>
            <a:ln w="76200">
              <a:solidFill>
                <a:srgbClr val="FF0000"/>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69" name="Straight Connector 68"/>
            <p:cNvCxnSpPr/>
            <p:nvPr/>
          </p:nvCxnSpPr>
          <p:spPr>
            <a:xfrm flipH="1">
              <a:off x="3514818" y="4600786"/>
              <a:ext cx="2831" cy="230194"/>
            </a:xfrm>
            <a:prstGeom prst="line">
              <a:avLst/>
            </a:prstGeom>
            <a:ln w="76200">
              <a:solidFill>
                <a:srgbClr val="FF0000"/>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73" name="Straight Connector 72"/>
            <p:cNvCxnSpPr/>
            <p:nvPr/>
          </p:nvCxnSpPr>
          <p:spPr>
            <a:xfrm flipH="1">
              <a:off x="5148064" y="4667306"/>
              <a:ext cx="1152128" cy="2890"/>
            </a:xfrm>
            <a:prstGeom prst="line">
              <a:avLst/>
            </a:prstGeom>
            <a:ln w="76200">
              <a:solidFill>
                <a:srgbClr val="FF0000"/>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74" name="Straight Connector 73"/>
            <p:cNvCxnSpPr/>
            <p:nvPr/>
          </p:nvCxnSpPr>
          <p:spPr>
            <a:xfrm>
              <a:off x="5148064" y="4639686"/>
              <a:ext cx="0" cy="501874"/>
            </a:xfrm>
            <a:prstGeom prst="line">
              <a:avLst/>
            </a:prstGeom>
            <a:ln w="76200">
              <a:solidFill>
                <a:srgbClr val="FF0000"/>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75" name="Straight Connector 74"/>
            <p:cNvCxnSpPr/>
            <p:nvPr/>
          </p:nvCxnSpPr>
          <p:spPr>
            <a:xfrm>
              <a:off x="6277254" y="4639686"/>
              <a:ext cx="0" cy="501874"/>
            </a:xfrm>
            <a:prstGeom prst="line">
              <a:avLst/>
            </a:prstGeom>
            <a:ln w="76200">
              <a:solidFill>
                <a:srgbClr val="FF0000"/>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76" name="Straight Connector 75"/>
            <p:cNvCxnSpPr/>
            <p:nvPr/>
          </p:nvCxnSpPr>
          <p:spPr>
            <a:xfrm flipH="1">
              <a:off x="5724128" y="4437112"/>
              <a:ext cx="2831" cy="230194"/>
            </a:xfrm>
            <a:prstGeom prst="line">
              <a:avLst/>
            </a:prstGeom>
            <a:ln w="76200">
              <a:solidFill>
                <a:srgbClr val="FF0000"/>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77" name="Straight Connector 76"/>
            <p:cNvCxnSpPr/>
            <p:nvPr/>
          </p:nvCxnSpPr>
          <p:spPr>
            <a:xfrm flipH="1">
              <a:off x="6002941" y="6009868"/>
              <a:ext cx="2329338" cy="0"/>
            </a:xfrm>
            <a:prstGeom prst="line">
              <a:avLst/>
            </a:prstGeom>
            <a:ln w="76200">
              <a:solidFill>
                <a:srgbClr val="FF0000"/>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78" name="Straight Connector 77"/>
            <p:cNvCxnSpPr/>
            <p:nvPr/>
          </p:nvCxnSpPr>
          <p:spPr>
            <a:xfrm>
              <a:off x="7236296" y="4639686"/>
              <a:ext cx="0" cy="501874"/>
            </a:xfrm>
            <a:prstGeom prst="line">
              <a:avLst/>
            </a:prstGeom>
            <a:ln w="76200">
              <a:solidFill>
                <a:srgbClr val="FF0000"/>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79" name="Straight Connector 78"/>
            <p:cNvCxnSpPr/>
            <p:nvPr/>
          </p:nvCxnSpPr>
          <p:spPr>
            <a:xfrm>
              <a:off x="8365486" y="4639686"/>
              <a:ext cx="0" cy="501874"/>
            </a:xfrm>
            <a:prstGeom prst="line">
              <a:avLst/>
            </a:prstGeom>
            <a:ln w="76200">
              <a:solidFill>
                <a:srgbClr val="FF0000"/>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80" name="Straight Connector 79"/>
            <p:cNvCxnSpPr/>
            <p:nvPr/>
          </p:nvCxnSpPr>
          <p:spPr>
            <a:xfrm flipH="1">
              <a:off x="7812360" y="4437112"/>
              <a:ext cx="2831" cy="230194"/>
            </a:xfrm>
            <a:prstGeom prst="line">
              <a:avLst/>
            </a:prstGeom>
            <a:ln w="76200">
              <a:solidFill>
                <a:srgbClr val="FF0000"/>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85" name="Straight Connector 84"/>
            <p:cNvCxnSpPr/>
            <p:nvPr/>
          </p:nvCxnSpPr>
          <p:spPr>
            <a:xfrm flipH="1">
              <a:off x="8313536" y="5805264"/>
              <a:ext cx="2831" cy="230194"/>
            </a:xfrm>
            <a:prstGeom prst="line">
              <a:avLst/>
            </a:prstGeom>
            <a:ln w="76200">
              <a:solidFill>
                <a:srgbClr val="FF0000"/>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87" name="Straight Connector 86"/>
            <p:cNvCxnSpPr/>
            <p:nvPr/>
          </p:nvCxnSpPr>
          <p:spPr>
            <a:xfrm flipH="1">
              <a:off x="838835" y="6009868"/>
              <a:ext cx="2329338" cy="0"/>
            </a:xfrm>
            <a:prstGeom prst="line">
              <a:avLst/>
            </a:prstGeom>
            <a:ln w="76200">
              <a:solidFill>
                <a:srgbClr val="FF0000"/>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88" name="Straight Connector 87"/>
            <p:cNvCxnSpPr/>
            <p:nvPr/>
          </p:nvCxnSpPr>
          <p:spPr>
            <a:xfrm flipH="1">
              <a:off x="8315839" y="5987168"/>
              <a:ext cx="2831" cy="230194"/>
            </a:xfrm>
            <a:prstGeom prst="line">
              <a:avLst/>
            </a:prstGeom>
            <a:ln w="76200">
              <a:solidFill>
                <a:srgbClr val="FF0000"/>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89" name="Straight Connector 88"/>
            <p:cNvCxnSpPr/>
            <p:nvPr/>
          </p:nvCxnSpPr>
          <p:spPr>
            <a:xfrm flipH="1">
              <a:off x="7167610" y="6007118"/>
              <a:ext cx="2831" cy="230194"/>
            </a:xfrm>
            <a:prstGeom prst="line">
              <a:avLst/>
            </a:prstGeom>
            <a:ln w="76200">
              <a:solidFill>
                <a:srgbClr val="FF0000"/>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90" name="Straight Connector 89"/>
            <p:cNvCxnSpPr/>
            <p:nvPr/>
          </p:nvCxnSpPr>
          <p:spPr>
            <a:xfrm flipH="1">
              <a:off x="6022212" y="5983034"/>
              <a:ext cx="2831" cy="230194"/>
            </a:xfrm>
            <a:prstGeom prst="line">
              <a:avLst/>
            </a:prstGeom>
            <a:ln w="76200">
              <a:solidFill>
                <a:srgbClr val="FF0000"/>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91" name="Straight Connector 90"/>
            <p:cNvCxnSpPr/>
            <p:nvPr/>
          </p:nvCxnSpPr>
          <p:spPr>
            <a:xfrm flipH="1">
              <a:off x="3133517" y="6007118"/>
              <a:ext cx="2831" cy="230194"/>
            </a:xfrm>
            <a:prstGeom prst="line">
              <a:avLst/>
            </a:prstGeom>
            <a:ln w="76200">
              <a:solidFill>
                <a:srgbClr val="FF0000"/>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92" name="Straight Connector 91"/>
            <p:cNvCxnSpPr/>
            <p:nvPr/>
          </p:nvCxnSpPr>
          <p:spPr>
            <a:xfrm flipH="1">
              <a:off x="1984761" y="5999191"/>
              <a:ext cx="2831" cy="230194"/>
            </a:xfrm>
            <a:prstGeom prst="line">
              <a:avLst/>
            </a:prstGeom>
            <a:ln w="76200">
              <a:solidFill>
                <a:srgbClr val="FF0000"/>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94" name="Straight Connector 93"/>
            <p:cNvCxnSpPr/>
            <p:nvPr/>
          </p:nvCxnSpPr>
          <p:spPr>
            <a:xfrm flipH="1">
              <a:off x="827584" y="5675255"/>
              <a:ext cx="1" cy="562057"/>
            </a:xfrm>
            <a:prstGeom prst="line">
              <a:avLst/>
            </a:prstGeom>
            <a:ln w="76200">
              <a:solidFill>
                <a:srgbClr val="FF0000"/>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96" name="Straight Connector 95"/>
            <p:cNvCxnSpPr/>
            <p:nvPr/>
          </p:nvCxnSpPr>
          <p:spPr>
            <a:xfrm flipH="1">
              <a:off x="7180151" y="4665861"/>
              <a:ext cx="1152128" cy="2890"/>
            </a:xfrm>
            <a:prstGeom prst="line">
              <a:avLst/>
            </a:prstGeom>
            <a:ln w="76200">
              <a:solidFill>
                <a:srgbClr val="FF0000"/>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48407945"/>
      </p:ext>
    </p:extLst>
  </p:cSld>
  <p:clrMapOvr>
    <a:masterClrMapping/>
  </p:clrMapOvr>
  <p:transition advClick="0"/>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0"/>
            <a:ext cx="7704856" cy="620688"/>
          </a:xfrm>
        </p:spPr>
        <p:txBody>
          <a:bodyPr>
            <a:noAutofit/>
          </a:bodyPr>
          <a:lstStyle/>
          <a:p>
            <a:r>
              <a:rPr lang="en-GB" sz="3700" b="1" dirty="0" smtClean="0"/>
              <a:t>1 – New Business Ideas - Expectations</a:t>
            </a:r>
          </a:p>
        </p:txBody>
      </p:sp>
      <p:sp>
        <p:nvSpPr>
          <p:cNvPr id="2" name="Rectangle 1"/>
          <p:cNvSpPr/>
          <p:nvPr/>
        </p:nvSpPr>
        <p:spPr>
          <a:xfrm>
            <a:off x="251520" y="1096426"/>
            <a:ext cx="8640960" cy="5355312"/>
          </a:xfrm>
          <a:prstGeom prst="rect">
            <a:avLst/>
          </a:prstGeom>
        </p:spPr>
        <p:txBody>
          <a:bodyPr wrap="square">
            <a:spAutoFit/>
          </a:bodyPr>
          <a:lstStyle/>
          <a:p>
            <a:pPr>
              <a:buClr>
                <a:schemeClr val="accent6">
                  <a:lumMod val="50000"/>
                </a:schemeClr>
              </a:buClr>
            </a:pPr>
            <a:r>
              <a:rPr lang="en-US" b="1" dirty="0"/>
              <a:t>What are examiners looking for</a:t>
            </a:r>
            <a:r>
              <a:rPr lang="en-US" b="1" dirty="0" smtClean="0"/>
              <a:t>?</a:t>
            </a:r>
            <a:endParaRPr lang="en-US" b="1" dirty="0"/>
          </a:p>
          <a:p>
            <a:pPr marL="457200" indent="-457200">
              <a:buClr>
                <a:schemeClr val="accent6">
                  <a:lumMod val="50000"/>
                </a:schemeClr>
              </a:buClr>
              <a:buFont typeface="Wingdings 3" panose="05040102010807070707" pitchFamily="18" charset="2"/>
              <a:buChar char=""/>
            </a:pPr>
            <a:r>
              <a:rPr lang="en-US" dirty="0"/>
              <a:t>Examiners use instructions to help you to decide the length and depth of your answer</a:t>
            </a:r>
            <a:r>
              <a:rPr lang="en-US" dirty="0" smtClean="0"/>
              <a:t>.</a:t>
            </a:r>
            <a:endParaRPr lang="en-US" dirty="0"/>
          </a:p>
          <a:p>
            <a:pPr>
              <a:buClr>
                <a:schemeClr val="accent6">
                  <a:lumMod val="50000"/>
                </a:schemeClr>
              </a:buClr>
            </a:pPr>
            <a:r>
              <a:rPr lang="en-US" b="1" dirty="0"/>
              <a:t>State, define, list, outline</a:t>
            </a:r>
          </a:p>
          <a:p>
            <a:pPr marL="457200" indent="-457200">
              <a:buClr>
                <a:schemeClr val="accent6">
                  <a:lumMod val="50000"/>
                </a:schemeClr>
              </a:buClr>
              <a:buFont typeface="Wingdings 3" panose="05040102010807070707" pitchFamily="18" charset="2"/>
              <a:buChar char=""/>
            </a:pPr>
            <a:r>
              <a:rPr lang="en-US" dirty="0"/>
              <a:t>These key words require short, concise answers, often recall of material that you have </a:t>
            </a:r>
            <a:r>
              <a:rPr lang="en-US" dirty="0" err="1"/>
              <a:t>memorised</a:t>
            </a:r>
            <a:r>
              <a:rPr lang="en-US" dirty="0" smtClean="0"/>
              <a:t>.</a:t>
            </a:r>
            <a:endParaRPr lang="en-US" dirty="0"/>
          </a:p>
          <a:p>
            <a:pPr>
              <a:buClr>
                <a:schemeClr val="accent6">
                  <a:lumMod val="50000"/>
                </a:schemeClr>
              </a:buClr>
            </a:pPr>
            <a:r>
              <a:rPr lang="en-US" b="1" dirty="0"/>
              <a:t>Explain, describe, discuss</a:t>
            </a:r>
          </a:p>
          <a:p>
            <a:pPr marL="457200" indent="-457200">
              <a:buClr>
                <a:schemeClr val="accent6">
                  <a:lumMod val="50000"/>
                </a:schemeClr>
              </a:buClr>
              <a:buFont typeface="Wingdings 3" panose="05040102010807070707" pitchFamily="18" charset="2"/>
              <a:buChar char=""/>
            </a:pPr>
            <a:r>
              <a:rPr lang="en-US" dirty="0"/>
              <a:t>Some reasoning or some reference to theory is needed, depending on the context.</a:t>
            </a:r>
          </a:p>
          <a:p>
            <a:pPr marL="457200" indent="-457200">
              <a:buClr>
                <a:schemeClr val="accent6">
                  <a:lumMod val="50000"/>
                </a:schemeClr>
              </a:buClr>
              <a:buFont typeface="Wingdings 3" panose="05040102010807070707" pitchFamily="18" charset="2"/>
              <a:buChar char=""/>
            </a:pPr>
            <a:r>
              <a:rPr lang="en-US" dirty="0"/>
              <a:t>Explaining and discussing require you to give a more detailed answer than when you are asked to ‘describe' something</a:t>
            </a:r>
            <a:r>
              <a:rPr lang="en-US" dirty="0" smtClean="0"/>
              <a:t>.</a:t>
            </a:r>
            <a:endParaRPr lang="en-US" dirty="0"/>
          </a:p>
          <a:p>
            <a:pPr>
              <a:buClr>
                <a:schemeClr val="accent6">
                  <a:lumMod val="50000"/>
                </a:schemeClr>
              </a:buClr>
            </a:pPr>
            <a:r>
              <a:rPr lang="en-US" b="1" dirty="0"/>
              <a:t>Apply</a:t>
            </a:r>
          </a:p>
          <a:p>
            <a:pPr marL="457200" indent="-457200">
              <a:buClr>
                <a:schemeClr val="accent6">
                  <a:lumMod val="50000"/>
                </a:schemeClr>
              </a:buClr>
              <a:buFont typeface="Wingdings 3" panose="05040102010807070707" pitchFamily="18" charset="2"/>
              <a:buChar char=""/>
            </a:pPr>
            <a:r>
              <a:rPr lang="en-US" dirty="0"/>
              <a:t>Here, you must make sure that you relate your answer to the given situation (this is always good practice in Business Studies exams</a:t>
            </a:r>
            <a:r>
              <a:rPr lang="en-US" dirty="0" smtClean="0"/>
              <a:t>).</a:t>
            </a:r>
            <a:endParaRPr lang="en-US" dirty="0"/>
          </a:p>
          <a:p>
            <a:pPr>
              <a:buClr>
                <a:schemeClr val="accent6">
                  <a:lumMod val="50000"/>
                </a:schemeClr>
              </a:buClr>
            </a:pPr>
            <a:r>
              <a:rPr lang="en-US" b="1" dirty="0"/>
              <a:t>Evaluate</a:t>
            </a:r>
          </a:p>
          <a:p>
            <a:pPr marL="457200" indent="-457200">
              <a:buClr>
                <a:schemeClr val="accent6">
                  <a:lumMod val="50000"/>
                </a:schemeClr>
              </a:buClr>
              <a:buFont typeface="Wingdings 3" panose="05040102010807070707" pitchFamily="18" charset="2"/>
              <a:buChar char=""/>
            </a:pPr>
            <a:r>
              <a:rPr lang="en-US" dirty="0"/>
              <a:t>You are required to provide full and detailed arguments, often ‘for' and ‘against', to show your depth of understanding</a:t>
            </a:r>
            <a:r>
              <a:rPr lang="en-US" dirty="0" smtClean="0"/>
              <a:t>.</a:t>
            </a:r>
            <a:endParaRPr lang="en-US" dirty="0"/>
          </a:p>
          <a:p>
            <a:pPr>
              <a:buClr>
                <a:schemeClr val="accent6">
                  <a:lumMod val="50000"/>
                </a:schemeClr>
              </a:buClr>
            </a:pPr>
            <a:r>
              <a:rPr lang="en-US" b="1" dirty="0"/>
              <a:t>Calculate</a:t>
            </a:r>
          </a:p>
          <a:p>
            <a:pPr marL="457200" indent="-457200">
              <a:buClr>
                <a:schemeClr val="accent6">
                  <a:lumMod val="50000"/>
                </a:schemeClr>
              </a:buClr>
              <a:buFont typeface="Wingdings 3" panose="05040102010807070707" pitchFamily="18" charset="2"/>
              <a:buChar char=""/>
            </a:pPr>
            <a:r>
              <a:rPr lang="en-US" dirty="0"/>
              <a:t>A numerical answer is required here</a:t>
            </a:r>
            <a:r>
              <a:rPr lang="en-US" dirty="0" smtClean="0"/>
              <a:t>.</a:t>
            </a:r>
            <a:endParaRPr lang="en-US" dirty="0"/>
          </a:p>
        </p:txBody>
      </p:sp>
    </p:spTree>
    <p:extLst>
      <p:ext uri="{BB962C8B-B14F-4D97-AF65-F5344CB8AC3E}">
        <p14:creationId xmlns:p14="http://schemas.microsoft.com/office/powerpoint/2010/main" val="2294758787"/>
      </p:ext>
    </p:extLst>
  </p:cSld>
  <p:clrMapOvr>
    <a:masterClrMapping/>
  </p:clrMapOvr>
  <p:transition advClick="0"/>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1520" y="1124744"/>
            <a:ext cx="8568952" cy="5447645"/>
          </a:xfrm>
          <a:prstGeom prst="rect">
            <a:avLst/>
          </a:prstGeom>
        </p:spPr>
        <p:txBody>
          <a:bodyPr wrap="square">
            <a:spAutoFit/>
          </a:bodyPr>
          <a:lstStyle/>
          <a:p>
            <a:pPr>
              <a:buClr>
                <a:schemeClr val="accent6">
                  <a:lumMod val="50000"/>
                </a:schemeClr>
              </a:buClr>
            </a:pPr>
            <a:r>
              <a:rPr lang="en-US" sz="1740" b="1" dirty="0">
                <a:solidFill>
                  <a:srgbClr val="002060"/>
                </a:solidFill>
              </a:rPr>
              <a:t>The Forestry Commission</a:t>
            </a:r>
          </a:p>
          <a:p>
            <a:pPr marL="352425" indent="-352425">
              <a:buClr>
                <a:schemeClr val="accent6">
                  <a:lumMod val="50000"/>
                </a:schemeClr>
              </a:buClr>
              <a:buFont typeface="Wingdings 3" panose="05040102010807070707" pitchFamily="18" charset="2"/>
              <a:buChar char=""/>
            </a:pPr>
            <a:r>
              <a:rPr lang="en-US" sz="1740" dirty="0">
                <a:solidFill>
                  <a:srgbClr val="002060"/>
                </a:solidFill>
              </a:rPr>
              <a:t>The Forestry Commission cares for 827,000 hectares of sustainably managed woods and forests, and plants over 17,000 trees a year. It is a government department which employs over 3,000 people in Britain.</a:t>
            </a:r>
          </a:p>
          <a:p>
            <a:pPr marL="352425" indent="-352425">
              <a:buClr>
                <a:schemeClr val="accent6">
                  <a:lumMod val="50000"/>
                </a:schemeClr>
              </a:buClr>
              <a:buFont typeface="Wingdings 3" panose="05040102010807070707" pitchFamily="18" charset="2"/>
              <a:buChar char=""/>
            </a:pPr>
            <a:r>
              <a:rPr lang="en-US" sz="1740" dirty="0">
                <a:solidFill>
                  <a:srgbClr val="002060"/>
                </a:solidFill>
              </a:rPr>
              <a:t>Many organisations are typically set up in a hierarchical structure. They may be structured by product, function or geography. Department stores, for example are structured by product, e.g. menswear, furniture, cosmetics. UK government departments are usually structured by function, e.g. Health or Education. The Forestry Commission is structured geographically, with a Board of Commissioners across Great Britain and national committees for Scotland, England and Wales.</a:t>
            </a:r>
          </a:p>
          <a:p>
            <a:pPr marL="352425" indent="-352425">
              <a:buClr>
                <a:schemeClr val="accent6">
                  <a:lumMod val="50000"/>
                </a:schemeClr>
              </a:buClr>
              <a:buFont typeface="Wingdings 3" panose="05040102010807070707" pitchFamily="18" charset="2"/>
              <a:buChar char=""/>
            </a:pPr>
            <a:r>
              <a:rPr lang="en-US" sz="1740" dirty="0">
                <a:solidFill>
                  <a:srgbClr val="002060"/>
                </a:solidFill>
              </a:rPr>
              <a:t>Geographical structure allows decisions to be made and managed at a regional level. </a:t>
            </a:r>
            <a:r>
              <a:rPr lang="en-US" sz="1740" dirty="0" smtClean="0">
                <a:solidFill>
                  <a:srgbClr val="002060"/>
                </a:solidFill>
              </a:rPr>
              <a:t>Decision-making </a:t>
            </a:r>
            <a:r>
              <a:rPr lang="en-US" sz="1740" dirty="0">
                <a:solidFill>
                  <a:srgbClr val="002060"/>
                </a:solidFill>
              </a:rPr>
              <a:t>is delegated down the hierarchy so that there is a measure of decentralisation. Each country manages its own estates and oversees conservation activities.</a:t>
            </a:r>
          </a:p>
          <a:p>
            <a:pPr marL="352425" indent="-352425">
              <a:buClr>
                <a:schemeClr val="accent6">
                  <a:lumMod val="50000"/>
                </a:schemeClr>
              </a:buClr>
              <a:buFont typeface="Wingdings 3" panose="05040102010807070707" pitchFamily="18" charset="2"/>
              <a:buChar char=""/>
            </a:pPr>
            <a:r>
              <a:rPr lang="en-US" sz="1740" dirty="0">
                <a:solidFill>
                  <a:srgbClr val="002060"/>
                </a:solidFill>
              </a:rPr>
              <a:t>There are also benefits from centralisation, with some internal policy decisions made at the top of the hierarchy. This ensures consistency, for example, when implementing international rules for sustainable forestry management. Centralisation also provides the benefits of economies of scale, e.g. central departments for </a:t>
            </a:r>
            <a:r>
              <a:rPr lang="en-US" sz="1740" dirty="0" smtClean="0">
                <a:solidFill>
                  <a:srgbClr val="002060"/>
                </a:solidFill>
              </a:rPr>
              <a:t>Human </a:t>
            </a:r>
            <a:r>
              <a:rPr lang="en-US" sz="1740" dirty="0">
                <a:solidFill>
                  <a:srgbClr val="002060"/>
                </a:solidFill>
              </a:rPr>
              <a:t>Resources, Finance and Information Services. Sharing services in this way reduces costs</a:t>
            </a:r>
            <a:r>
              <a:rPr lang="en-US" sz="1740" dirty="0" smtClean="0">
                <a:solidFill>
                  <a:srgbClr val="002060"/>
                </a:solidFill>
              </a:rPr>
              <a:t>.</a:t>
            </a:r>
            <a:endParaRPr lang="en-US" sz="1740" dirty="0">
              <a:solidFill>
                <a:srgbClr val="002060"/>
              </a:solidFill>
            </a:endParaRPr>
          </a:p>
        </p:txBody>
      </p:sp>
      <p:sp>
        <p:nvSpPr>
          <p:cNvPr id="6" name="Title 1"/>
          <p:cNvSpPr>
            <a:spLocks noGrp="1"/>
          </p:cNvSpPr>
          <p:nvPr>
            <p:ph type="title"/>
          </p:nvPr>
        </p:nvSpPr>
        <p:spPr>
          <a:xfrm>
            <a:off x="35496" y="72008"/>
            <a:ext cx="7704856" cy="548680"/>
          </a:xfrm>
        </p:spPr>
        <p:txBody>
          <a:bodyPr>
            <a:noAutofit/>
          </a:bodyPr>
          <a:lstStyle/>
          <a:p>
            <a:r>
              <a:rPr lang="en-GB" sz="4000" dirty="0" smtClean="0"/>
              <a:t>17.2 </a:t>
            </a:r>
            <a:r>
              <a:rPr lang="en-GB" sz="4000" dirty="0"/>
              <a:t>– </a:t>
            </a:r>
            <a:r>
              <a:rPr lang="en-GB" sz="4000" dirty="0" smtClean="0"/>
              <a:t>The Chain of Command</a:t>
            </a:r>
            <a:endParaRPr lang="en-GB" sz="4000" dirty="0"/>
          </a:p>
        </p:txBody>
      </p:sp>
      <p:sp>
        <p:nvSpPr>
          <p:cNvPr id="5" name="Round Same Side Corner Rectangle 4">
            <a:hlinkClick r:id="" action="ppaction://noaction"/>
          </p:cNvPr>
          <p:cNvSpPr/>
          <p:nvPr/>
        </p:nvSpPr>
        <p:spPr>
          <a:xfrm>
            <a:off x="6300192" y="661070"/>
            <a:ext cx="648072" cy="360000"/>
          </a:xfrm>
          <a:prstGeom prst="round2SameRect">
            <a:avLst/>
          </a:prstGeom>
          <a:gradFill>
            <a:gsLst>
              <a:gs pos="0">
                <a:srgbClr val="002060"/>
              </a:gs>
              <a:gs pos="50000">
                <a:schemeClr val="tx2">
                  <a:lumMod val="60000"/>
                  <a:lumOff val="40000"/>
                </a:schemeClr>
              </a:gs>
              <a:gs pos="70000">
                <a:schemeClr val="tx2">
                  <a:lumMod val="40000"/>
                  <a:lumOff val="60000"/>
                </a:schemeClr>
              </a:gs>
              <a:gs pos="100000">
                <a:schemeClr val="tx2">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100" b="1" dirty="0" smtClean="0">
                <a:latin typeface="Arial" panose="020B0604020202020204" pitchFamily="34" charset="0"/>
                <a:cs typeface="Arial" panose="020B0604020202020204" pitchFamily="34" charset="0"/>
              </a:rPr>
              <a:t>Page 91</a:t>
            </a:r>
            <a:endParaRPr lang="en-GB" sz="11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289596430"/>
      </p:ext>
    </p:extLst>
  </p:cSld>
  <p:clrMapOvr>
    <a:masterClrMapping/>
  </p:clrMapOvr>
  <p:transition advClick="0"/>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1520" y="1124744"/>
            <a:ext cx="6336704" cy="5632311"/>
          </a:xfrm>
          <a:prstGeom prst="rect">
            <a:avLst/>
          </a:prstGeom>
        </p:spPr>
        <p:txBody>
          <a:bodyPr wrap="square">
            <a:spAutoFit/>
          </a:bodyPr>
          <a:lstStyle/>
          <a:p>
            <a:pPr marL="352425" indent="-352425">
              <a:buClr>
                <a:schemeClr val="accent6">
                  <a:lumMod val="50000"/>
                </a:schemeClr>
              </a:buClr>
              <a:buFont typeface="Wingdings 3" panose="05040102010807070707" pitchFamily="18" charset="2"/>
              <a:buChar char=""/>
            </a:pPr>
            <a:r>
              <a:rPr lang="en-US" dirty="0" smtClean="0">
                <a:solidFill>
                  <a:srgbClr val="002060"/>
                </a:solidFill>
              </a:rPr>
              <a:t>Some </a:t>
            </a:r>
            <a:r>
              <a:rPr lang="en-US" dirty="0">
                <a:solidFill>
                  <a:srgbClr val="002060"/>
                </a:solidFill>
              </a:rPr>
              <a:t>hierarchies have many layers and a narrow span of control with each manager being responsible for only a few workers. These tall organisations allow tighter control and supervision but may stifle workers' initiative. </a:t>
            </a:r>
            <a:endParaRPr lang="en-US" dirty="0" smtClean="0">
              <a:solidFill>
                <a:srgbClr val="002060"/>
              </a:solidFill>
            </a:endParaRPr>
          </a:p>
          <a:p>
            <a:pPr marL="352425" indent="-352425">
              <a:buClr>
                <a:schemeClr val="accent6">
                  <a:lumMod val="50000"/>
                </a:schemeClr>
              </a:buClr>
              <a:buFont typeface="Wingdings 3" panose="05040102010807070707" pitchFamily="18" charset="2"/>
              <a:buChar char=""/>
            </a:pPr>
            <a:r>
              <a:rPr lang="en-US" dirty="0" smtClean="0">
                <a:solidFill>
                  <a:srgbClr val="002060"/>
                </a:solidFill>
              </a:rPr>
              <a:t>The </a:t>
            </a:r>
            <a:r>
              <a:rPr lang="en-US" dirty="0">
                <a:solidFill>
                  <a:srgbClr val="002060"/>
                </a:solidFill>
              </a:rPr>
              <a:t>Forestry Commission has a flat organisational structure with few layers and larger spans of control. Communication is generally quicker and enables creative approaches and the freedom to explore new options. Employees are able to take responsibility for their decisions.</a:t>
            </a:r>
          </a:p>
          <a:p>
            <a:pPr>
              <a:buClr>
                <a:schemeClr val="accent6">
                  <a:lumMod val="50000"/>
                </a:schemeClr>
              </a:buClr>
            </a:pPr>
            <a:r>
              <a:rPr lang="en-US" b="1" dirty="0">
                <a:solidFill>
                  <a:srgbClr val="FF0000"/>
                </a:solidFill>
              </a:rPr>
              <a:t>Questions</a:t>
            </a:r>
          </a:p>
          <a:p>
            <a:pPr marL="352425" indent="-352425">
              <a:buClr>
                <a:schemeClr val="accent6">
                  <a:lumMod val="50000"/>
                </a:schemeClr>
              </a:buClr>
              <a:buFont typeface="+mj-lt"/>
              <a:buAutoNum type="arabicPeriod"/>
            </a:pPr>
            <a:r>
              <a:rPr lang="en-US" dirty="0" smtClean="0">
                <a:solidFill>
                  <a:srgbClr val="FF0000"/>
                </a:solidFill>
              </a:rPr>
              <a:t>What </a:t>
            </a:r>
            <a:r>
              <a:rPr lang="en-US" dirty="0">
                <a:solidFill>
                  <a:srgbClr val="FF0000"/>
                </a:solidFill>
              </a:rPr>
              <a:t>is meant by the term 'hierarchy'?</a:t>
            </a:r>
          </a:p>
          <a:p>
            <a:pPr marL="352425" indent="-352425">
              <a:buClr>
                <a:schemeClr val="accent6">
                  <a:lumMod val="50000"/>
                </a:schemeClr>
              </a:buClr>
              <a:buFont typeface="+mj-lt"/>
              <a:buAutoNum type="arabicPeriod"/>
            </a:pPr>
            <a:r>
              <a:rPr lang="en-US" dirty="0" smtClean="0">
                <a:solidFill>
                  <a:srgbClr val="FF0000"/>
                </a:solidFill>
              </a:rPr>
              <a:t>Organisations </a:t>
            </a:r>
            <a:r>
              <a:rPr lang="en-US" dirty="0">
                <a:solidFill>
                  <a:srgbClr val="FF0000"/>
                </a:solidFill>
              </a:rPr>
              <a:t>can be structured by product, function or geography. Explain each of these, using an example to illustrate your understanding.</a:t>
            </a:r>
          </a:p>
          <a:p>
            <a:pPr marL="352425" indent="-352425">
              <a:buClr>
                <a:schemeClr val="accent6">
                  <a:lumMod val="50000"/>
                </a:schemeClr>
              </a:buClr>
              <a:buFont typeface="+mj-lt"/>
              <a:buAutoNum type="arabicPeriod"/>
            </a:pPr>
            <a:r>
              <a:rPr lang="en-US" dirty="0" smtClean="0">
                <a:solidFill>
                  <a:srgbClr val="FF0000"/>
                </a:solidFill>
              </a:rPr>
              <a:t>Contrast </a:t>
            </a:r>
            <a:r>
              <a:rPr lang="en-US" dirty="0">
                <a:solidFill>
                  <a:srgbClr val="FF0000"/>
                </a:solidFill>
              </a:rPr>
              <a:t>the benefits received by the Forestry Commission from centralised decision making and decentralised decision making.</a:t>
            </a:r>
          </a:p>
          <a:p>
            <a:pPr marL="352425" indent="-352425">
              <a:buClr>
                <a:schemeClr val="accent6">
                  <a:lumMod val="50000"/>
                </a:schemeClr>
              </a:buClr>
              <a:buFont typeface="+mj-lt"/>
              <a:buAutoNum type="arabicPeriod"/>
            </a:pPr>
            <a:r>
              <a:rPr lang="en-US" dirty="0" smtClean="0">
                <a:solidFill>
                  <a:srgbClr val="FF0000"/>
                </a:solidFill>
              </a:rPr>
              <a:t>In </a:t>
            </a:r>
            <a:r>
              <a:rPr lang="en-US" dirty="0">
                <a:solidFill>
                  <a:srgbClr val="FF0000"/>
                </a:solidFill>
              </a:rPr>
              <a:t>your own words explain why the Forestry Commission benefits most from a flat organisational structure.</a:t>
            </a:r>
          </a:p>
        </p:txBody>
      </p:sp>
      <p:sp>
        <p:nvSpPr>
          <p:cNvPr id="6" name="Title 1"/>
          <p:cNvSpPr>
            <a:spLocks noGrp="1"/>
          </p:cNvSpPr>
          <p:nvPr>
            <p:ph type="title"/>
          </p:nvPr>
        </p:nvSpPr>
        <p:spPr>
          <a:xfrm>
            <a:off x="35496" y="72008"/>
            <a:ext cx="7704856" cy="548680"/>
          </a:xfrm>
        </p:spPr>
        <p:txBody>
          <a:bodyPr>
            <a:noAutofit/>
          </a:bodyPr>
          <a:lstStyle/>
          <a:p>
            <a:r>
              <a:rPr lang="en-GB" sz="4000" dirty="0" smtClean="0"/>
              <a:t>17.2 </a:t>
            </a:r>
            <a:r>
              <a:rPr lang="en-GB" sz="4000" dirty="0"/>
              <a:t>– </a:t>
            </a:r>
            <a:r>
              <a:rPr lang="en-GB" sz="4000" dirty="0" smtClean="0"/>
              <a:t>The Chain of Command</a:t>
            </a:r>
            <a:endParaRPr lang="en-GB" sz="4000" dirty="0"/>
          </a:p>
        </p:txBody>
      </p:sp>
      <p:sp>
        <p:nvSpPr>
          <p:cNvPr id="5" name="Round Same Side Corner Rectangle 4">
            <a:hlinkClick r:id="" action="ppaction://noaction"/>
          </p:cNvPr>
          <p:cNvSpPr/>
          <p:nvPr/>
        </p:nvSpPr>
        <p:spPr>
          <a:xfrm>
            <a:off x="6300192" y="661070"/>
            <a:ext cx="648072" cy="360000"/>
          </a:xfrm>
          <a:prstGeom prst="round2SameRect">
            <a:avLst/>
          </a:prstGeom>
          <a:gradFill>
            <a:gsLst>
              <a:gs pos="0">
                <a:srgbClr val="002060"/>
              </a:gs>
              <a:gs pos="50000">
                <a:schemeClr val="tx2">
                  <a:lumMod val="60000"/>
                  <a:lumOff val="40000"/>
                </a:schemeClr>
              </a:gs>
              <a:gs pos="70000">
                <a:schemeClr val="tx2">
                  <a:lumMod val="40000"/>
                  <a:lumOff val="60000"/>
                </a:schemeClr>
              </a:gs>
              <a:gs pos="100000">
                <a:schemeClr val="tx2">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100" b="1" dirty="0" smtClean="0">
                <a:latin typeface="Arial" panose="020B0604020202020204" pitchFamily="34" charset="0"/>
                <a:cs typeface="Arial" panose="020B0604020202020204" pitchFamily="34" charset="0"/>
              </a:rPr>
              <a:t>Page 91</a:t>
            </a:r>
            <a:endParaRPr lang="en-GB" sz="1100" b="1" dirty="0">
              <a:latin typeface="Arial" panose="020B0604020202020204" pitchFamily="34" charset="0"/>
              <a:cs typeface="Arial" panose="020B0604020202020204" pitchFamily="34" charset="0"/>
            </a:endParaRPr>
          </a:p>
        </p:txBody>
      </p:sp>
      <p:pic>
        <p:nvPicPr>
          <p:cNvPr id="116740" name="Picture 4" descr="Image result for the forestry commission"/>
          <p:cNvPicPr>
            <a:picLocks noChangeAspect="1" noChangeArrowheads="1"/>
          </p:cNvPicPr>
          <p:nvPr/>
        </p:nvPicPr>
        <p:blipFill rotWithShape="1">
          <a:blip r:embed="rId3">
            <a:extLst>
              <a:ext uri="{28A0092B-C50C-407E-A947-70E740481C1C}">
                <a14:useLocalDpi xmlns:a14="http://schemas.microsoft.com/office/drawing/2010/main" val="0"/>
              </a:ext>
            </a:extLst>
          </a:blip>
          <a:srcRect l="8661" t="19606" r="9833" b="21332"/>
          <a:stretch/>
        </p:blipFill>
        <p:spPr bwMode="auto">
          <a:xfrm>
            <a:off x="6585148" y="1129669"/>
            <a:ext cx="2307332" cy="1003187"/>
          </a:xfrm>
          <a:prstGeom prst="rect">
            <a:avLst/>
          </a:prstGeom>
          <a:noFill/>
          <a:extLst>
            <a:ext uri="{909E8E84-426E-40DD-AFC4-6F175D3DCCD1}">
              <a14:hiddenFill xmlns:a14="http://schemas.microsoft.com/office/drawing/2010/main">
                <a:solidFill>
                  <a:srgbClr val="FFFFFF"/>
                </a:solidFill>
              </a14:hiddenFill>
            </a:ext>
          </a:extLst>
        </p:spPr>
      </p:pic>
      <p:pic>
        <p:nvPicPr>
          <p:cNvPr id="116742" name="Picture 6" descr="Image result for the forestry commission"/>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585148" y="2308538"/>
            <a:ext cx="2307332" cy="1730499"/>
          </a:xfrm>
          <a:prstGeom prst="rect">
            <a:avLst/>
          </a:prstGeom>
          <a:noFill/>
          <a:extLst>
            <a:ext uri="{909E8E84-426E-40DD-AFC4-6F175D3DCCD1}">
              <a14:hiddenFill xmlns:a14="http://schemas.microsoft.com/office/drawing/2010/main">
                <a:solidFill>
                  <a:srgbClr val="FFFFFF"/>
                </a:solidFill>
              </a14:hiddenFill>
            </a:ext>
          </a:extLst>
        </p:spPr>
      </p:pic>
      <p:pic>
        <p:nvPicPr>
          <p:cNvPr id="116744" name="Picture 8" descr="Image result for the forestry commission organisational chart"/>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585148" y="4224372"/>
            <a:ext cx="2307332" cy="194093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96419540"/>
      </p:ext>
    </p:extLst>
  </p:cSld>
  <p:clrMapOvr>
    <a:masterClrMapping/>
  </p:clrMapOvr>
  <p:transition advClick="0"/>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a:spLocks noGrp="1"/>
          </p:cNvSpPr>
          <p:nvPr>
            <p:ph type="title"/>
          </p:nvPr>
        </p:nvSpPr>
        <p:spPr>
          <a:xfrm>
            <a:off x="35496" y="72008"/>
            <a:ext cx="7704856" cy="548680"/>
          </a:xfrm>
        </p:spPr>
        <p:txBody>
          <a:bodyPr>
            <a:noAutofit/>
          </a:bodyPr>
          <a:lstStyle/>
          <a:p>
            <a:r>
              <a:rPr lang="en-GB" sz="4000" dirty="0" smtClean="0"/>
              <a:t>17.2 </a:t>
            </a:r>
            <a:r>
              <a:rPr lang="en-GB" sz="4000" dirty="0"/>
              <a:t>– </a:t>
            </a:r>
            <a:r>
              <a:rPr lang="en-GB" sz="4000" dirty="0" smtClean="0"/>
              <a:t>The Chain of Command</a:t>
            </a:r>
            <a:endParaRPr lang="en-GB" sz="4000" dirty="0"/>
          </a:p>
        </p:txBody>
      </p:sp>
      <p:sp>
        <p:nvSpPr>
          <p:cNvPr id="5" name="Round Same Side Corner Rectangle 4">
            <a:hlinkClick r:id="" action="ppaction://noaction"/>
          </p:cNvPr>
          <p:cNvSpPr/>
          <p:nvPr/>
        </p:nvSpPr>
        <p:spPr>
          <a:xfrm>
            <a:off x="6300192" y="661070"/>
            <a:ext cx="648072" cy="360000"/>
          </a:xfrm>
          <a:prstGeom prst="round2SameRect">
            <a:avLst/>
          </a:prstGeom>
          <a:gradFill>
            <a:gsLst>
              <a:gs pos="0">
                <a:srgbClr val="002060"/>
              </a:gs>
              <a:gs pos="50000">
                <a:schemeClr val="tx2">
                  <a:lumMod val="60000"/>
                  <a:lumOff val="40000"/>
                </a:schemeClr>
              </a:gs>
              <a:gs pos="70000">
                <a:schemeClr val="tx2">
                  <a:lumMod val="40000"/>
                  <a:lumOff val="60000"/>
                </a:schemeClr>
              </a:gs>
              <a:gs pos="100000">
                <a:schemeClr val="tx2">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100" b="1" dirty="0" smtClean="0">
                <a:latin typeface="Arial" panose="020B0604020202020204" pitchFamily="34" charset="0"/>
                <a:cs typeface="Arial" panose="020B0604020202020204" pitchFamily="34" charset="0"/>
              </a:rPr>
              <a:t>Page 91</a:t>
            </a:r>
            <a:endParaRPr lang="en-GB" sz="1100" b="1" dirty="0">
              <a:latin typeface="Arial" panose="020B0604020202020204" pitchFamily="34" charset="0"/>
              <a:cs typeface="Arial" panose="020B0604020202020204" pitchFamily="34" charset="0"/>
            </a:endParaRPr>
          </a:p>
        </p:txBody>
      </p:sp>
      <p:pic>
        <p:nvPicPr>
          <p:cNvPr id="123908" name="Picture 4" descr="http://www.fpc.wa.gov.au/sites/default/files/images/page/organisational-structure-April-2016.png"/>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2542" t="3948" r="2542" b="3948"/>
          <a:stretch/>
        </p:blipFill>
        <p:spPr bwMode="auto">
          <a:xfrm>
            <a:off x="323528" y="1142745"/>
            <a:ext cx="8496944" cy="545460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17739492"/>
      </p:ext>
    </p:extLst>
  </p:cSld>
  <p:clrMapOvr>
    <a:masterClrMapping/>
  </p:clrMapOvr>
  <p:transition advClick="0"/>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1520" y="1124744"/>
            <a:ext cx="8568952" cy="5493812"/>
          </a:xfrm>
          <a:prstGeom prst="rect">
            <a:avLst/>
          </a:prstGeom>
        </p:spPr>
        <p:txBody>
          <a:bodyPr wrap="square">
            <a:spAutoFit/>
          </a:bodyPr>
          <a:lstStyle/>
          <a:p>
            <a:pPr marL="352425" indent="-352425">
              <a:buClr>
                <a:schemeClr val="accent6">
                  <a:lumMod val="50000"/>
                </a:schemeClr>
              </a:buClr>
              <a:buFont typeface="Wingdings 3" panose="05040102010807070707" pitchFamily="18" charset="2"/>
              <a:buChar char=""/>
            </a:pPr>
            <a:r>
              <a:rPr lang="en-US" sz="1950" dirty="0"/>
              <a:t>Businesses vary enormously. No single model of organisational structure is suitable for all businesses. In particular businesses need to decide between a flatter and a taller hierarchy. To create an effective organisational structure, a business needs to consider the following:</a:t>
            </a:r>
          </a:p>
          <a:p>
            <a:pPr marL="631825" indent="-271463">
              <a:buClr>
                <a:schemeClr val="accent6">
                  <a:lumMod val="50000"/>
                </a:schemeClr>
              </a:buClr>
              <a:buFont typeface="Arial" panose="020B0604020202020204" pitchFamily="34" charset="0"/>
              <a:buChar char="•"/>
            </a:pPr>
            <a:r>
              <a:rPr lang="en-US" sz="1950" b="1" dirty="0" smtClean="0"/>
              <a:t>The </a:t>
            </a:r>
            <a:r>
              <a:rPr lang="en-US" sz="1950" b="1" dirty="0"/>
              <a:t>competition </a:t>
            </a:r>
            <a:r>
              <a:rPr lang="en-US" sz="1950" dirty="0"/>
              <a:t>- research them, even if only by looking at published sources of information.</a:t>
            </a:r>
          </a:p>
          <a:p>
            <a:pPr marL="631825" indent="-271463">
              <a:buClr>
                <a:schemeClr val="accent6">
                  <a:lumMod val="50000"/>
                </a:schemeClr>
              </a:buClr>
              <a:buFont typeface="Arial" panose="020B0604020202020204" pitchFamily="34" charset="0"/>
              <a:buChar char="•"/>
            </a:pPr>
            <a:r>
              <a:rPr lang="en-US" sz="1950" dirty="0" smtClean="0"/>
              <a:t>The </a:t>
            </a:r>
            <a:r>
              <a:rPr lang="en-US" sz="1950" dirty="0"/>
              <a:t>industry - is there a standard model? For example, the motor industry tends to work on a regional model.</a:t>
            </a:r>
          </a:p>
          <a:p>
            <a:pPr marL="631825" indent="-271463">
              <a:buClr>
                <a:schemeClr val="accent6">
                  <a:lumMod val="50000"/>
                </a:schemeClr>
              </a:buClr>
              <a:buFont typeface="Arial" panose="020B0604020202020204" pitchFamily="34" charset="0"/>
              <a:buChar char="•"/>
            </a:pPr>
            <a:r>
              <a:rPr lang="en-US" sz="1950" b="1" dirty="0" smtClean="0"/>
              <a:t>Regulation</a:t>
            </a:r>
            <a:r>
              <a:rPr lang="en-US" sz="1950" dirty="0" smtClean="0"/>
              <a:t> </a:t>
            </a:r>
            <a:r>
              <a:rPr lang="en-US" sz="1950" dirty="0"/>
              <a:t>- certain aspects of the law may require a firm to set up in a particular way. This can range from payroll and taxation procedures to parliamentary law, for example, in the pharmaceutical industry</a:t>
            </a:r>
            <a:r>
              <a:rPr lang="en-US" sz="1950" dirty="0" smtClean="0"/>
              <a:t>.</a:t>
            </a:r>
          </a:p>
          <a:p>
            <a:pPr marL="631825" indent="-271463">
              <a:buClr>
                <a:schemeClr val="accent6">
                  <a:lumMod val="50000"/>
                </a:schemeClr>
              </a:buClr>
              <a:buFont typeface="Arial" panose="020B0604020202020204" pitchFamily="34" charset="0"/>
              <a:buChar char="•"/>
            </a:pPr>
            <a:r>
              <a:rPr lang="en-US" sz="1950" b="1" dirty="0" smtClean="0"/>
              <a:t>Goals</a:t>
            </a:r>
            <a:r>
              <a:rPr lang="en-US" sz="1950" dirty="0" smtClean="0"/>
              <a:t> </a:t>
            </a:r>
            <a:r>
              <a:rPr lang="en-US" sz="1950" dirty="0"/>
              <a:t>- the organisational structure should enable a firm to achieve its goals; a clear structure will outline how each person or each role will be undertaken, for example who is responsible to whom.</a:t>
            </a:r>
          </a:p>
          <a:p>
            <a:pPr marL="631825" indent="-271463">
              <a:buClr>
                <a:schemeClr val="accent6">
                  <a:lumMod val="50000"/>
                </a:schemeClr>
              </a:buClr>
              <a:buFont typeface="Arial" panose="020B0604020202020204" pitchFamily="34" charset="0"/>
              <a:buChar char="•"/>
            </a:pPr>
            <a:r>
              <a:rPr lang="en-US" sz="1950" b="1" dirty="0" smtClean="0"/>
              <a:t>Investors</a:t>
            </a:r>
            <a:r>
              <a:rPr lang="en-US" sz="1950" dirty="0" smtClean="0"/>
              <a:t> </a:t>
            </a:r>
            <a:r>
              <a:rPr lang="en-US" sz="1950" dirty="0"/>
              <a:t>- firms need to create a </a:t>
            </a:r>
            <a:r>
              <a:rPr lang="en-US" sz="1950" dirty="0" err="1"/>
              <a:t>favourable</a:t>
            </a:r>
            <a:r>
              <a:rPr lang="en-US" sz="1950" dirty="0"/>
              <a:t> impression to potential investors. Alongside business plans, budgets and forecasts a clear organisational structure will help show how a firm hopes to achieve its objectives</a:t>
            </a:r>
            <a:r>
              <a:rPr lang="en-US" sz="1950" dirty="0" smtClean="0"/>
              <a:t>.</a:t>
            </a:r>
            <a:endParaRPr lang="en-US" sz="1950" dirty="0"/>
          </a:p>
        </p:txBody>
      </p:sp>
      <p:sp>
        <p:nvSpPr>
          <p:cNvPr id="6" name="Title 1"/>
          <p:cNvSpPr>
            <a:spLocks noGrp="1"/>
          </p:cNvSpPr>
          <p:nvPr>
            <p:ph type="title"/>
          </p:nvPr>
        </p:nvSpPr>
        <p:spPr>
          <a:xfrm>
            <a:off x="35496" y="72008"/>
            <a:ext cx="7704856" cy="548680"/>
          </a:xfrm>
        </p:spPr>
        <p:txBody>
          <a:bodyPr>
            <a:noAutofit/>
          </a:bodyPr>
          <a:lstStyle/>
          <a:p>
            <a:r>
              <a:rPr lang="en-GB" sz="4000" dirty="0" smtClean="0"/>
              <a:t>17.2 </a:t>
            </a:r>
            <a:r>
              <a:rPr lang="en-GB" sz="4000" dirty="0"/>
              <a:t>– </a:t>
            </a:r>
            <a:r>
              <a:rPr lang="en-GB" sz="4000" dirty="0" smtClean="0"/>
              <a:t>The Chain of Command</a:t>
            </a:r>
            <a:endParaRPr lang="en-GB" sz="4000" dirty="0"/>
          </a:p>
        </p:txBody>
      </p:sp>
      <p:sp>
        <p:nvSpPr>
          <p:cNvPr id="5" name="Round Same Side Corner Rectangle 4">
            <a:hlinkClick r:id="" action="ppaction://noaction"/>
          </p:cNvPr>
          <p:cNvSpPr/>
          <p:nvPr/>
        </p:nvSpPr>
        <p:spPr>
          <a:xfrm>
            <a:off x="6300192" y="661070"/>
            <a:ext cx="648072" cy="360000"/>
          </a:xfrm>
          <a:prstGeom prst="round2SameRect">
            <a:avLst/>
          </a:prstGeom>
          <a:gradFill>
            <a:gsLst>
              <a:gs pos="0">
                <a:srgbClr val="002060"/>
              </a:gs>
              <a:gs pos="50000">
                <a:schemeClr val="tx2">
                  <a:lumMod val="60000"/>
                  <a:lumOff val="40000"/>
                </a:schemeClr>
              </a:gs>
              <a:gs pos="70000">
                <a:schemeClr val="tx2">
                  <a:lumMod val="40000"/>
                  <a:lumOff val="60000"/>
                </a:schemeClr>
              </a:gs>
              <a:gs pos="100000">
                <a:schemeClr val="tx2">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100" b="1" dirty="0" smtClean="0">
                <a:latin typeface="Arial" panose="020B0604020202020204" pitchFamily="34" charset="0"/>
                <a:cs typeface="Arial" panose="020B0604020202020204" pitchFamily="34" charset="0"/>
              </a:rPr>
              <a:t>Page 91</a:t>
            </a:r>
            <a:endParaRPr lang="en-GB" sz="11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175044084"/>
      </p:ext>
    </p:extLst>
  </p:cSld>
  <p:clrMapOvr>
    <a:masterClrMapping/>
  </p:clrMapOvr>
  <p:transition advClick="0"/>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a:spLocks noGrp="1"/>
          </p:cNvSpPr>
          <p:nvPr>
            <p:ph type="title"/>
          </p:nvPr>
        </p:nvSpPr>
        <p:spPr>
          <a:xfrm>
            <a:off x="35496" y="72008"/>
            <a:ext cx="7704856" cy="548680"/>
          </a:xfrm>
        </p:spPr>
        <p:txBody>
          <a:bodyPr>
            <a:noAutofit/>
          </a:bodyPr>
          <a:lstStyle/>
          <a:p>
            <a:r>
              <a:rPr lang="en-GB" sz="4000" dirty="0" smtClean="0"/>
              <a:t>17.2 </a:t>
            </a:r>
            <a:r>
              <a:rPr lang="en-GB" sz="4000" dirty="0"/>
              <a:t>– </a:t>
            </a:r>
            <a:r>
              <a:rPr lang="en-GB" sz="4000" dirty="0" smtClean="0"/>
              <a:t>The Chain of Command</a:t>
            </a:r>
            <a:endParaRPr lang="en-GB" sz="4000" dirty="0"/>
          </a:p>
        </p:txBody>
      </p:sp>
      <p:sp>
        <p:nvSpPr>
          <p:cNvPr id="5" name="Round Same Side Corner Rectangle 4">
            <a:hlinkClick r:id="" action="ppaction://noaction"/>
          </p:cNvPr>
          <p:cNvSpPr/>
          <p:nvPr/>
        </p:nvSpPr>
        <p:spPr>
          <a:xfrm>
            <a:off x="6300192" y="661070"/>
            <a:ext cx="648072" cy="360000"/>
          </a:xfrm>
          <a:prstGeom prst="round2SameRect">
            <a:avLst/>
          </a:prstGeom>
          <a:gradFill>
            <a:gsLst>
              <a:gs pos="0">
                <a:srgbClr val="002060"/>
              </a:gs>
              <a:gs pos="50000">
                <a:schemeClr val="tx2">
                  <a:lumMod val="60000"/>
                  <a:lumOff val="40000"/>
                </a:schemeClr>
              </a:gs>
              <a:gs pos="70000">
                <a:schemeClr val="tx2">
                  <a:lumMod val="40000"/>
                  <a:lumOff val="60000"/>
                </a:schemeClr>
              </a:gs>
              <a:gs pos="100000">
                <a:schemeClr val="tx2">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100" b="1" dirty="0" smtClean="0">
                <a:latin typeface="Arial" panose="020B0604020202020204" pitchFamily="34" charset="0"/>
                <a:cs typeface="Arial" panose="020B0604020202020204" pitchFamily="34" charset="0"/>
              </a:rPr>
              <a:t>Page 92</a:t>
            </a:r>
            <a:endParaRPr lang="en-GB" sz="1100" b="1" dirty="0">
              <a:latin typeface="Arial" panose="020B0604020202020204" pitchFamily="34" charset="0"/>
              <a:cs typeface="Arial" panose="020B0604020202020204" pitchFamily="34" charset="0"/>
            </a:endParaRPr>
          </a:p>
        </p:txBody>
      </p:sp>
      <p:sp>
        <p:nvSpPr>
          <p:cNvPr id="3" name="Rectangle 2"/>
          <p:cNvSpPr/>
          <p:nvPr/>
        </p:nvSpPr>
        <p:spPr>
          <a:xfrm>
            <a:off x="251520" y="1124744"/>
            <a:ext cx="8568952" cy="3170099"/>
          </a:xfrm>
          <a:prstGeom prst="rect">
            <a:avLst/>
          </a:prstGeom>
        </p:spPr>
        <p:txBody>
          <a:bodyPr wrap="square">
            <a:spAutoFit/>
          </a:bodyPr>
          <a:lstStyle/>
          <a:p>
            <a:pPr marL="25400" algn="just">
              <a:spcBef>
                <a:spcPts val="0"/>
              </a:spcBef>
              <a:spcAft>
                <a:spcPts val="0"/>
              </a:spcAft>
              <a:buClr>
                <a:schemeClr val="accent6">
                  <a:lumMod val="50000"/>
                </a:schemeClr>
              </a:buClr>
            </a:pPr>
            <a:r>
              <a:rPr lang="en-US" sz="2000" b="1" i="1" dirty="0">
                <a:solidFill>
                  <a:srgbClr val="FF0000"/>
                </a:solidFill>
                <a:latin typeface="Arial" panose="020B0604020202020204" pitchFamily="34" charset="0"/>
                <a:ea typeface="Segoe UI" panose="020B0502040204020203" pitchFamily="34" charset="0"/>
                <a:cs typeface="Arial" panose="020B0604020202020204" pitchFamily="34" charset="0"/>
              </a:rPr>
              <a:t>Find out more</a:t>
            </a:r>
            <a:endParaRPr lang="en-GB" sz="2000" b="1" i="1" dirty="0">
              <a:solidFill>
                <a:srgbClr val="FF0000"/>
              </a:solidFill>
              <a:latin typeface="Arial" panose="020B0604020202020204" pitchFamily="34" charset="0"/>
              <a:ea typeface="Segoe UI" panose="020B0502040204020203" pitchFamily="34" charset="0"/>
              <a:cs typeface="Arial" panose="020B0604020202020204" pitchFamily="34" charset="0"/>
            </a:endParaRPr>
          </a:p>
          <a:p>
            <a:pPr marL="273050" marR="203200" indent="-285750" algn="just">
              <a:spcBef>
                <a:spcPts val="0"/>
              </a:spcBef>
              <a:spcAft>
                <a:spcPts val="0"/>
              </a:spcAft>
              <a:buClr>
                <a:schemeClr val="accent6">
                  <a:lumMod val="50000"/>
                </a:schemeClr>
              </a:buClr>
              <a:buFont typeface="Wingdings 3" panose="05040102010807070707" pitchFamily="18" charset="2"/>
              <a:buChar char=""/>
            </a:pPr>
            <a:r>
              <a:rPr lang="en-US" sz="2000" dirty="0">
                <a:solidFill>
                  <a:srgbClr val="FF0000"/>
                </a:solidFill>
                <a:latin typeface="Arial" panose="020B0604020202020204" pitchFamily="34" charset="0"/>
                <a:ea typeface="Segoe UI" panose="020B0502040204020203" pitchFamily="34" charset="0"/>
                <a:cs typeface="Arial" panose="020B0604020202020204" pitchFamily="34" charset="0"/>
              </a:rPr>
              <a:t>In recent years schools and colleges have adapted their organisational structures, which have traditionally been fairly flat. There are many tasks and roles that were previously carried out by teaching staff; this model has now changed. Some of these tasks and roles are now being carried out by non-teaching staff, mainly administrative staff. </a:t>
            </a:r>
            <a:endParaRPr lang="en-US" sz="2000" dirty="0" smtClean="0">
              <a:solidFill>
                <a:srgbClr val="FF0000"/>
              </a:solidFill>
              <a:latin typeface="Arial" panose="020B0604020202020204" pitchFamily="34" charset="0"/>
              <a:ea typeface="Segoe UI" panose="020B0502040204020203" pitchFamily="34" charset="0"/>
              <a:cs typeface="Arial" panose="020B0604020202020204" pitchFamily="34" charset="0"/>
            </a:endParaRPr>
          </a:p>
          <a:p>
            <a:pPr marL="273050" marR="203200" indent="-285750" algn="just">
              <a:spcBef>
                <a:spcPts val="0"/>
              </a:spcBef>
              <a:spcAft>
                <a:spcPts val="0"/>
              </a:spcAft>
              <a:buClr>
                <a:schemeClr val="accent6">
                  <a:lumMod val="50000"/>
                </a:schemeClr>
              </a:buClr>
              <a:buFont typeface="Wingdings 3" panose="05040102010807070707" pitchFamily="18" charset="2"/>
              <a:buChar char=""/>
            </a:pPr>
            <a:r>
              <a:rPr lang="en-US" sz="2000" dirty="0" smtClean="0">
                <a:solidFill>
                  <a:srgbClr val="FF0000"/>
                </a:solidFill>
                <a:latin typeface="Arial" panose="020B0604020202020204" pitchFamily="34" charset="0"/>
                <a:ea typeface="Segoe UI" panose="020B0502040204020203" pitchFamily="34" charset="0"/>
                <a:cs typeface="Arial" panose="020B0604020202020204" pitchFamily="34" charset="0"/>
              </a:rPr>
              <a:t>Find </a:t>
            </a:r>
            <a:r>
              <a:rPr lang="en-US" sz="2000" dirty="0">
                <a:solidFill>
                  <a:srgbClr val="FF0000"/>
                </a:solidFill>
                <a:latin typeface="Arial" panose="020B0604020202020204" pitchFamily="34" charset="0"/>
                <a:ea typeface="Segoe UI" panose="020B0502040204020203" pitchFamily="34" charset="0"/>
                <a:cs typeface="Arial" panose="020B0604020202020204" pitchFamily="34" charset="0"/>
              </a:rPr>
              <a:t>out what has changed in your establishment, why it has changed, and whether it has changed for the better.</a:t>
            </a:r>
            <a:endParaRPr lang="en-GB" sz="2000" dirty="0">
              <a:solidFill>
                <a:srgbClr val="FF0000"/>
              </a:solidFill>
              <a:latin typeface="Arial" panose="020B0604020202020204" pitchFamily="34" charset="0"/>
              <a:ea typeface="Segoe UI" panose="020B0502040204020203" pitchFamily="34" charset="0"/>
              <a:cs typeface="Arial" panose="020B0604020202020204" pitchFamily="34" charset="0"/>
            </a:endParaRPr>
          </a:p>
          <a:p>
            <a:pPr marL="273050" indent="-285750" algn="just">
              <a:spcBef>
                <a:spcPts val="0"/>
              </a:spcBef>
              <a:spcAft>
                <a:spcPts val="0"/>
              </a:spcAft>
              <a:buClr>
                <a:schemeClr val="accent6">
                  <a:lumMod val="50000"/>
                </a:schemeClr>
              </a:buClr>
              <a:buFont typeface="Wingdings 3" panose="05040102010807070707" pitchFamily="18" charset="2"/>
              <a:buChar char=""/>
            </a:pPr>
            <a:r>
              <a:rPr lang="en-US" sz="2000" dirty="0">
                <a:solidFill>
                  <a:srgbClr val="FF0000"/>
                </a:solidFill>
                <a:latin typeface="Arial" panose="020B0604020202020204" pitchFamily="34" charset="0"/>
                <a:ea typeface="Segoe UI" panose="020B0502040204020203" pitchFamily="34" charset="0"/>
                <a:cs typeface="Arial" panose="020B0604020202020204" pitchFamily="34" charset="0"/>
              </a:rPr>
              <a:t>Present a short group report to your class and discuss your findings.</a:t>
            </a:r>
            <a:endParaRPr lang="en-GB" sz="2000" dirty="0">
              <a:solidFill>
                <a:srgbClr val="FF0000"/>
              </a:solidFill>
              <a:effectLst/>
              <a:latin typeface="Arial" panose="020B0604020202020204" pitchFamily="34" charset="0"/>
              <a:ea typeface="Segoe UI" panose="020B0502040204020203" pitchFamily="34" charset="0"/>
              <a:cs typeface="Arial" panose="020B0604020202020204" pitchFamily="34" charset="0"/>
            </a:endParaRPr>
          </a:p>
        </p:txBody>
      </p:sp>
      <p:pic>
        <p:nvPicPr>
          <p:cNvPr id="124930" name="Picture 2" descr="Image result for school organisational chart"/>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99592" y="4293096"/>
            <a:ext cx="3240360" cy="2289854"/>
          </a:xfrm>
          <a:prstGeom prst="rect">
            <a:avLst/>
          </a:prstGeom>
          <a:noFill/>
          <a:extLst>
            <a:ext uri="{909E8E84-426E-40DD-AFC4-6F175D3DCCD1}">
              <a14:hiddenFill xmlns:a14="http://schemas.microsoft.com/office/drawing/2010/main">
                <a:solidFill>
                  <a:srgbClr val="FFFFFF"/>
                </a:solidFill>
              </a14:hiddenFill>
            </a:ext>
          </a:extLst>
        </p:spPr>
      </p:pic>
      <p:pic>
        <p:nvPicPr>
          <p:cNvPr id="124932" name="Picture 4" descr="Image result for school organisational chart"/>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04689" y="4293096"/>
            <a:ext cx="3739719" cy="230510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1909499"/>
      </p:ext>
    </p:extLst>
  </p:cSld>
  <p:clrMapOvr>
    <a:masterClrMapping/>
  </p:clrMapOvr>
  <p:transition advClick="0"/>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a:spLocks noGrp="1"/>
          </p:cNvSpPr>
          <p:nvPr>
            <p:ph type="title"/>
          </p:nvPr>
        </p:nvSpPr>
        <p:spPr>
          <a:xfrm>
            <a:off x="35496" y="72008"/>
            <a:ext cx="7704856" cy="548680"/>
          </a:xfrm>
        </p:spPr>
        <p:txBody>
          <a:bodyPr>
            <a:noAutofit/>
          </a:bodyPr>
          <a:lstStyle/>
          <a:p>
            <a:r>
              <a:rPr lang="en-GB" sz="3600" dirty="0" smtClean="0"/>
              <a:t>17 – Exam Questions – January 2014</a:t>
            </a:r>
            <a:endParaRPr lang="en-GB" sz="3200" dirty="0"/>
          </a:p>
        </p:txBody>
      </p:sp>
      <p:sp>
        <p:nvSpPr>
          <p:cNvPr id="7" name="Rectangle 6"/>
          <p:cNvSpPr/>
          <p:nvPr/>
        </p:nvSpPr>
        <p:spPr>
          <a:xfrm>
            <a:off x="305525" y="1124744"/>
            <a:ext cx="8586955" cy="5593839"/>
          </a:xfrm>
          <a:prstGeom prst="rect">
            <a:avLst/>
          </a:prstGeom>
        </p:spPr>
        <p:txBody>
          <a:bodyPr wrap="square">
            <a:spAutoFit/>
          </a:bodyPr>
          <a:lstStyle/>
          <a:p>
            <a:pPr marL="457200" indent="-457200">
              <a:spcAft>
                <a:spcPts val="300"/>
              </a:spcAft>
              <a:buClr>
                <a:srgbClr val="F79646">
                  <a:lumMod val="50000"/>
                </a:srgbClr>
              </a:buClr>
              <a:buFont typeface="+mj-lt"/>
              <a:buAutoNum type="arabicPeriod" startAt="5"/>
              <a:tabLst>
                <a:tab pos="6259116" algn="r"/>
              </a:tabLst>
            </a:pPr>
            <a:r>
              <a:rPr lang="en-US" sz="2000" dirty="0">
                <a:solidFill>
                  <a:srgbClr val="FF0000"/>
                </a:solidFill>
                <a:latin typeface="Arial" panose="020B0604020202020204" pitchFamily="34" charset="0"/>
                <a:cs typeface="Arial" panose="020B0604020202020204" pitchFamily="34" charset="0"/>
              </a:rPr>
              <a:t>In May 2013, Bells of </a:t>
            </a:r>
            <a:r>
              <a:rPr lang="en-US" sz="2000" dirty="0" err="1">
                <a:solidFill>
                  <a:srgbClr val="FF0000"/>
                </a:solidFill>
                <a:latin typeface="Arial" panose="020B0604020202020204" pitchFamily="34" charset="0"/>
                <a:cs typeface="Arial" panose="020B0604020202020204" pitchFamily="34" charset="0"/>
              </a:rPr>
              <a:t>Lazonby</a:t>
            </a:r>
            <a:r>
              <a:rPr lang="en-US" sz="2000" dirty="0">
                <a:solidFill>
                  <a:srgbClr val="FF0000"/>
                </a:solidFill>
                <a:latin typeface="Arial" panose="020B0604020202020204" pitchFamily="34" charset="0"/>
                <a:cs typeface="Arial" panose="020B0604020202020204" pitchFamily="34" charset="0"/>
              </a:rPr>
              <a:t> announced it would recruit 20 new members of </a:t>
            </a:r>
            <a:r>
              <a:rPr lang="en-US" sz="2000" dirty="0" smtClean="0">
                <a:solidFill>
                  <a:srgbClr val="FF0000"/>
                </a:solidFill>
                <a:latin typeface="Arial" panose="020B0604020202020204" pitchFamily="34" charset="0"/>
                <a:cs typeface="Arial" panose="020B0604020202020204" pitchFamily="34" charset="0"/>
              </a:rPr>
              <a:t>staff. This </a:t>
            </a:r>
            <a:r>
              <a:rPr lang="en-US" sz="2000" dirty="0">
                <a:solidFill>
                  <a:srgbClr val="FF0000"/>
                </a:solidFill>
                <a:latin typeface="Arial" panose="020B0604020202020204" pitchFamily="34" charset="0"/>
                <a:cs typeface="Arial" panose="020B0604020202020204" pitchFamily="34" charset="0"/>
              </a:rPr>
              <a:t>will widen the span of control of its existing </a:t>
            </a:r>
            <a:r>
              <a:rPr lang="en-US" sz="2000" dirty="0" smtClean="0">
                <a:solidFill>
                  <a:srgbClr val="FF0000"/>
                </a:solidFill>
                <a:latin typeface="Arial" panose="020B0604020202020204" pitchFamily="34" charset="0"/>
                <a:cs typeface="Arial" panose="020B0604020202020204" pitchFamily="34" charset="0"/>
              </a:rPr>
              <a:t>managers.</a:t>
            </a:r>
            <a:br>
              <a:rPr lang="en-US" sz="2000" dirty="0" smtClean="0">
                <a:solidFill>
                  <a:srgbClr val="FF0000"/>
                </a:solidFill>
                <a:latin typeface="Arial" panose="020B0604020202020204" pitchFamily="34" charset="0"/>
                <a:cs typeface="Arial" panose="020B0604020202020204" pitchFamily="34" charset="0"/>
              </a:rPr>
            </a:br>
            <a:r>
              <a:rPr lang="en-US" sz="2000" dirty="0" smtClean="0">
                <a:solidFill>
                  <a:srgbClr val="FF0000"/>
                </a:solidFill>
                <a:latin typeface="Arial" panose="020B0604020202020204" pitchFamily="34" charset="0"/>
                <a:cs typeface="Arial" panose="020B0604020202020204" pitchFamily="34" charset="0"/>
              </a:rPr>
              <a:t>What </a:t>
            </a:r>
            <a:r>
              <a:rPr lang="en-US" sz="2000" dirty="0">
                <a:solidFill>
                  <a:srgbClr val="FF0000"/>
                </a:solidFill>
                <a:latin typeface="Arial" panose="020B0604020202020204" pitchFamily="34" charset="0"/>
                <a:cs typeface="Arial" panose="020B0604020202020204" pitchFamily="34" charset="0"/>
              </a:rPr>
              <a:t>would be one benefit to Bells of </a:t>
            </a:r>
            <a:r>
              <a:rPr lang="en-US" sz="2000" dirty="0" err="1">
                <a:solidFill>
                  <a:srgbClr val="FF0000"/>
                </a:solidFill>
                <a:latin typeface="Arial" panose="020B0604020202020204" pitchFamily="34" charset="0"/>
                <a:cs typeface="Arial" panose="020B0604020202020204" pitchFamily="34" charset="0"/>
              </a:rPr>
              <a:t>Lazonby</a:t>
            </a:r>
            <a:r>
              <a:rPr lang="en-US" sz="2000" dirty="0">
                <a:solidFill>
                  <a:srgbClr val="FF0000"/>
                </a:solidFill>
                <a:latin typeface="Arial" panose="020B0604020202020204" pitchFamily="34" charset="0"/>
                <a:cs typeface="Arial" panose="020B0604020202020204" pitchFamily="34" charset="0"/>
              </a:rPr>
              <a:t> of a wider span of control?	(1)</a:t>
            </a:r>
          </a:p>
          <a:p>
            <a:pPr marL="804863" indent="-342900">
              <a:spcAft>
                <a:spcPts val="300"/>
              </a:spcAft>
              <a:buClr>
                <a:srgbClr val="F79646">
                  <a:lumMod val="50000"/>
                </a:srgbClr>
              </a:buClr>
              <a:buFont typeface="+mj-lt"/>
              <a:buAutoNum type="alphaUcPeriod"/>
              <a:tabLst>
                <a:tab pos="6259116" algn="r"/>
              </a:tabLst>
            </a:pPr>
            <a:r>
              <a:rPr lang="en-US" sz="2000" dirty="0">
                <a:solidFill>
                  <a:srgbClr val="FF0000"/>
                </a:solidFill>
                <a:latin typeface="Arial" panose="020B0604020202020204" pitchFamily="34" charset="0"/>
                <a:cs typeface="Arial" panose="020B0604020202020204" pitchFamily="34" charset="0"/>
              </a:rPr>
              <a:t>It can provide more management positions</a:t>
            </a:r>
          </a:p>
          <a:p>
            <a:pPr marL="804863" indent="-342900">
              <a:spcAft>
                <a:spcPts val="300"/>
              </a:spcAft>
              <a:buClr>
                <a:srgbClr val="F79646">
                  <a:lumMod val="50000"/>
                </a:srgbClr>
              </a:buClr>
              <a:buFont typeface="+mj-lt"/>
              <a:buAutoNum type="alphaUcPeriod"/>
              <a:tabLst>
                <a:tab pos="6259116" algn="r"/>
              </a:tabLst>
            </a:pPr>
            <a:r>
              <a:rPr lang="en-US" sz="2000" dirty="0" smtClean="0">
                <a:solidFill>
                  <a:srgbClr val="FF0000"/>
                </a:solidFill>
                <a:latin typeface="Arial" panose="020B0604020202020204" pitchFamily="34" charset="0"/>
                <a:cs typeface="Arial" panose="020B0604020202020204" pitchFamily="34" charset="0"/>
              </a:rPr>
              <a:t>Managers </a:t>
            </a:r>
            <a:r>
              <a:rPr lang="en-US" sz="2000" dirty="0">
                <a:solidFill>
                  <a:srgbClr val="FF0000"/>
                </a:solidFill>
                <a:latin typeface="Arial" panose="020B0604020202020204" pitchFamily="34" charset="0"/>
                <a:cs typeface="Arial" panose="020B0604020202020204" pitchFamily="34" charset="0"/>
              </a:rPr>
              <a:t>will have more time to supervise each employee</a:t>
            </a:r>
          </a:p>
          <a:p>
            <a:pPr marL="804863" indent="-342900">
              <a:spcAft>
                <a:spcPts val="300"/>
              </a:spcAft>
              <a:buClr>
                <a:srgbClr val="F79646">
                  <a:lumMod val="50000"/>
                </a:srgbClr>
              </a:buClr>
              <a:buFont typeface="+mj-lt"/>
              <a:buAutoNum type="alphaUcPeriod"/>
              <a:tabLst>
                <a:tab pos="6259116" algn="r"/>
              </a:tabLst>
            </a:pPr>
            <a:r>
              <a:rPr lang="en-US" sz="2000" dirty="0" smtClean="0">
                <a:solidFill>
                  <a:srgbClr val="FF0000"/>
                </a:solidFill>
                <a:latin typeface="Arial" panose="020B0604020202020204" pitchFamily="34" charset="0"/>
                <a:cs typeface="Arial" panose="020B0604020202020204" pitchFamily="34" charset="0"/>
              </a:rPr>
              <a:t>The </a:t>
            </a:r>
            <a:r>
              <a:rPr lang="en-US" sz="2000" dirty="0">
                <a:solidFill>
                  <a:srgbClr val="FF0000"/>
                </a:solidFill>
                <a:latin typeface="Arial" panose="020B0604020202020204" pitchFamily="34" charset="0"/>
                <a:cs typeface="Arial" panose="020B0604020202020204" pitchFamily="34" charset="0"/>
              </a:rPr>
              <a:t>organisational structure will remain the same</a:t>
            </a:r>
          </a:p>
          <a:p>
            <a:pPr marL="804863" indent="-342900">
              <a:spcAft>
                <a:spcPts val="300"/>
              </a:spcAft>
              <a:buClr>
                <a:srgbClr val="F79646">
                  <a:lumMod val="50000"/>
                </a:srgbClr>
              </a:buClr>
              <a:buFont typeface="+mj-lt"/>
              <a:buAutoNum type="alphaUcPeriod"/>
              <a:tabLst>
                <a:tab pos="6259116" algn="r"/>
              </a:tabLst>
            </a:pPr>
            <a:r>
              <a:rPr lang="en-US" sz="2000" dirty="0" smtClean="0">
                <a:solidFill>
                  <a:srgbClr val="FF0000"/>
                </a:solidFill>
                <a:latin typeface="Arial" panose="020B0604020202020204" pitchFamily="34" charset="0"/>
                <a:cs typeface="Arial" panose="020B0604020202020204" pitchFamily="34" charset="0"/>
              </a:rPr>
              <a:t>It </a:t>
            </a:r>
            <a:r>
              <a:rPr lang="en-US" sz="2000" dirty="0">
                <a:solidFill>
                  <a:srgbClr val="FF0000"/>
                </a:solidFill>
                <a:latin typeface="Arial" panose="020B0604020202020204" pitchFamily="34" charset="0"/>
                <a:cs typeface="Arial" panose="020B0604020202020204" pitchFamily="34" charset="0"/>
              </a:rPr>
              <a:t>will be easier to control a greater number of employees	(3</a:t>
            </a:r>
            <a:r>
              <a:rPr lang="en-US" sz="2000" dirty="0" smtClean="0">
                <a:solidFill>
                  <a:srgbClr val="FF0000"/>
                </a:solidFill>
                <a:latin typeface="Arial" panose="020B0604020202020204" pitchFamily="34" charset="0"/>
                <a:cs typeface="Arial" panose="020B0604020202020204" pitchFamily="34" charset="0"/>
              </a:rPr>
              <a:t>)</a:t>
            </a:r>
          </a:p>
          <a:p>
            <a:pPr marL="461963">
              <a:spcAft>
                <a:spcPts val="300"/>
              </a:spcAft>
              <a:buClr>
                <a:srgbClr val="F79646">
                  <a:lumMod val="50000"/>
                </a:srgbClr>
              </a:buClr>
              <a:tabLst>
                <a:tab pos="6259116" algn="r"/>
              </a:tabLst>
            </a:pPr>
            <a:r>
              <a:rPr lang="en-US" sz="2000" dirty="0" smtClean="0">
                <a:solidFill>
                  <a:srgbClr val="FF0000"/>
                </a:solidFill>
                <a:latin typeface="Arial" panose="020B0604020202020204" pitchFamily="34" charset="0"/>
                <a:cs typeface="Arial" panose="020B0604020202020204" pitchFamily="34" charset="0"/>
              </a:rPr>
              <a:t>Answer [  ]</a:t>
            </a:r>
          </a:p>
          <a:p>
            <a:pPr marL="461963">
              <a:spcAft>
                <a:spcPts val="300"/>
              </a:spcAft>
              <a:buClr>
                <a:srgbClr val="F79646">
                  <a:lumMod val="50000"/>
                </a:srgbClr>
              </a:buClr>
              <a:tabLst>
                <a:tab pos="6259116" algn="r"/>
              </a:tabLst>
            </a:pPr>
            <a:r>
              <a:rPr lang="en-US" sz="2000" dirty="0">
                <a:solidFill>
                  <a:srgbClr val="FF0000"/>
                </a:solidFill>
                <a:latin typeface="Arial" panose="020B0604020202020204" pitchFamily="34" charset="0"/>
                <a:cs typeface="Arial" panose="020B0604020202020204" pitchFamily="34" charset="0"/>
              </a:rPr>
              <a:t>(b) Explain why this answer is correct.</a:t>
            </a:r>
          </a:p>
          <a:p>
            <a:pPr fontAlgn="base">
              <a:spcBef>
                <a:spcPct val="0"/>
              </a:spcBef>
              <a:spcAft>
                <a:spcPts val="300"/>
              </a:spcAft>
              <a:buClr>
                <a:srgbClr val="F79646">
                  <a:lumMod val="50000"/>
                </a:srgbClr>
              </a:buClr>
              <a:tabLst>
                <a:tab pos="6259116" algn="r"/>
              </a:tabLst>
            </a:pPr>
            <a:r>
              <a:rPr lang="en-US" sz="2000" dirty="0" smtClean="0">
                <a:solidFill>
                  <a:srgbClr val="FF0000"/>
                </a:solidFill>
                <a:latin typeface="Arial" panose="020B0604020202020204" pitchFamily="34" charset="0"/>
                <a:cs typeface="Arial" panose="020B0604020202020204" pitchFamily="34" charset="0"/>
              </a:rPr>
              <a:t>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a:t>
            </a:r>
            <a:r>
              <a:rPr lang="en-US" sz="2000" b="1" dirty="0" smtClean="0">
                <a:solidFill>
                  <a:srgbClr val="FF0000"/>
                </a:solidFill>
                <a:latin typeface="Arial" panose="020B0604020202020204" pitchFamily="34" charset="0"/>
                <a:cs typeface="Arial" panose="020B0604020202020204" pitchFamily="34" charset="0"/>
              </a:rPr>
              <a:t>(</a:t>
            </a:r>
            <a:r>
              <a:rPr lang="en-US" sz="2000" b="1" dirty="0">
                <a:solidFill>
                  <a:srgbClr val="FF0000"/>
                </a:solidFill>
                <a:latin typeface="Arial" panose="020B0604020202020204" pitchFamily="34" charset="0"/>
                <a:cs typeface="Arial" panose="020B0604020202020204" pitchFamily="34" charset="0"/>
              </a:rPr>
              <a:t>Total for Question 4 = 4 marks)</a:t>
            </a:r>
            <a:endParaRPr lang="en-US" sz="2000" dirty="0">
              <a:solidFill>
                <a:srgbClr val="FF0000"/>
              </a:solidFill>
              <a:latin typeface="Arial" panose="020B0604020202020204" pitchFamily="34" charset="0"/>
              <a:cs typeface="Arial" panose="020B0604020202020204" pitchFamily="34" charset="0"/>
            </a:endParaRPr>
          </a:p>
        </p:txBody>
      </p:sp>
      <p:sp>
        <p:nvSpPr>
          <p:cNvPr id="2" name="TextBox 1">
            <a:hlinkClick r:id="rId3" action="ppaction://hlinkfile"/>
          </p:cNvPr>
          <p:cNvSpPr txBox="1"/>
          <p:nvPr/>
        </p:nvSpPr>
        <p:spPr>
          <a:xfrm>
            <a:off x="8331108" y="1107491"/>
            <a:ext cx="561372" cy="830997"/>
          </a:xfrm>
          <a:prstGeom prst="rect">
            <a:avLst/>
          </a:prstGeom>
          <a:noFill/>
        </p:spPr>
        <p:txBody>
          <a:bodyPr wrap="none" rtlCol="0">
            <a:spAutoFit/>
          </a:bodyPr>
          <a:lstStyle/>
          <a:p>
            <a:r>
              <a:rPr lang="en-IE" sz="4800" b="1" dirty="0" smtClean="0">
                <a:solidFill>
                  <a:srgbClr val="FF0000"/>
                </a:solidFill>
              </a:rPr>
              <a:t>?</a:t>
            </a:r>
            <a:endParaRPr lang="en-GB" b="1" dirty="0">
              <a:solidFill>
                <a:srgbClr val="FF0000"/>
              </a:solidFill>
            </a:endParaRPr>
          </a:p>
        </p:txBody>
      </p:sp>
    </p:spTree>
    <p:extLst>
      <p:ext uri="{BB962C8B-B14F-4D97-AF65-F5344CB8AC3E}">
        <p14:creationId xmlns:p14="http://schemas.microsoft.com/office/powerpoint/2010/main" val="2505932611"/>
      </p:ext>
    </p:extLst>
  </p:cSld>
  <p:clrMapOvr>
    <a:masterClrMapping/>
  </p:clrMapOvr>
  <p:transition advClick="0"/>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a:spLocks noGrp="1"/>
          </p:cNvSpPr>
          <p:nvPr>
            <p:ph type="title"/>
          </p:nvPr>
        </p:nvSpPr>
        <p:spPr/>
        <p:txBody>
          <a:bodyPr>
            <a:noAutofit/>
          </a:bodyPr>
          <a:lstStyle/>
          <a:p>
            <a:r>
              <a:rPr lang="en-GB" sz="3600" dirty="0" smtClean="0"/>
              <a:t>17 </a:t>
            </a:r>
            <a:r>
              <a:rPr lang="en-GB" sz="3600" dirty="0"/>
              <a:t>– Exam Questions – January </a:t>
            </a:r>
            <a:r>
              <a:rPr lang="en-GB" sz="3600" dirty="0" smtClean="0"/>
              <a:t>2014</a:t>
            </a:r>
            <a:endParaRPr lang="en-GB" sz="3200" dirty="0"/>
          </a:p>
        </p:txBody>
      </p:sp>
      <p:graphicFrame>
        <p:nvGraphicFramePr>
          <p:cNvPr id="4" name="Table 3"/>
          <p:cNvGraphicFramePr>
            <a:graphicFrameLocks noGrp="1"/>
          </p:cNvGraphicFramePr>
          <p:nvPr>
            <p:extLst>
              <p:ext uri="{D42A27DB-BD31-4B8C-83A1-F6EECF244321}">
                <p14:modId xmlns:p14="http://schemas.microsoft.com/office/powerpoint/2010/main" val="260529946"/>
              </p:ext>
            </p:extLst>
          </p:nvPr>
        </p:nvGraphicFramePr>
        <p:xfrm>
          <a:off x="323528" y="1124744"/>
          <a:ext cx="8496944" cy="5592064"/>
        </p:xfrm>
        <a:graphic>
          <a:graphicData uri="http://schemas.openxmlformats.org/drawingml/2006/table">
            <a:tbl>
              <a:tblPr firstRow="1" bandRow="1">
                <a:tableStyleId>{5C22544A-7EE6-4342-B048-85BDC9FD1C3A}</a:tableStyleId>
              </a:tblPr>
              <a:tblGrid>
                <a:gridCol w="648072"/>
                <a:gridCol w="6984775"/>
                <a:gridCol w="864097"/>
              </a:tblGrid>
              <a:tr h="357124">
                <a:tc>
                  <a:txBody>
                    <a:bodyPr/>
                    <a:lstStyle/>
                    <a:p>
                      <a:r>
                        <a:rPr lang="en-GB" sz="1800" dirty="0" smtClean="0">
                          <a:latin typeface="Arial" panose="020B0604020202020204" pitchFamily="34" charset="0"/>
                          <a:cs typeface="Arial" panose="020B0604020202020204" pitchFamily="34" charset="0"/>
                        </a:rPr>
                        <a:t>5 (a)</a:t>
                      </a:r>
                      <a:endParaRPr lang="en-GB" sz="1800" dirty="0">
                        <a:latin typeface="Arial" panose="020B0604020202020204" pitchFamily="34" charset="0"/>
                        <a:cs typeface="Arial" panose="020B0604020202020204" pitchFamily="34" charset="0"/>
                      </a:endParaRPr>
                    </a:p>
                  </a:txBody>
                  <a:tcPr marL="68580" marR="68580" marT="34290" marB="34290"/>
                </a:tc>
                <a:tc>
                  <a:txBody>
                    <a:bodyPr/>
                    <a:lstStyle/>
                    <a:p>
                      <a:r>
                        <a:rPr kumimoji="0" lang="en-US" sz="1800" b="0" i="0" u="none" strike="noStrike" kern="1200" baseline="0" dirty="0" smtClean="0">
                          <a:solidFill>
                            <a:schemeClr val="lt1"/>
                          </a:solidFill>
                          <a:latin typeface="Arial" panose="020B0604020202020204" pitchFamily="34" charset="0"/>
                          <a:ea typeface="+mn-ea"/>
                          <a:cs typeface="Arial" panose="020B0604020202020204" pitchFamily="34" charset="0"/>
                        </a:rPr>
                        <a:t>Answer – C (The organisational structure will remain the same)</a:t>
                      </a:r>
                    </a:p>
                  </a:txBody>
                  <a:tcPr marL="68580" marR="68580" marT="34290" marB="34290"/>
                </a:tc>
                <a:tc>
                  <a:txBody>
                    <a:bodyPr/>
                    <a:lstStyle/>
                    <a:p>
                      <a:pPr algn="ctr"/>
                      <a:r>
                        <a:rPr lang="en-GB" sz="1600" b="0" dirty="0" smtClean="0">
                          <a:latin typeface="Arial" panose="020B0604020202020204" pitchFamily="34" charset="0"/>
                          <a:cs typeface="Arial" panose="020B0604020202020204" pitchFamily="34" charset="0"/>
                        </a:rPr>
                        <a:t>1 mark</a:t>
                      </a:r>
                      <a:endParaRPr lang="en-GB" sz="1600" b="0" dirty="0">
                        <a:latin typeface="Arial" panose="020B0604020202020204" pitchFamily="34" charset="0"/>
                        <a:cs typeface="Arial" panose="020B0604020202020204" pitchFamily="34" charset="0"/>
                      </a:endParaRPr>
                    </a:p>
                  </a:txBody>
                  <a:tcPr marL="68580" marR="68580" marT="34290" marB="34290"/>
                </a:tc>
              </a:tr>
              <a:tr h="5115484">
                <a:tc>
                  <a:txBody>
                    <a:bodyPr/>
                    <a:lstStyle/>
                    <a:p>
                      <a:r>
                        <a:rPr lang="en-GB" sz="1800" dirty="0" smtClean="0">
                          <a:latin typeface="Arial" panose="020B0604020202020204" pitchFamily="34" charset="0"/>
                          <a:cs typeface="Arial" panose="020B0604020202020204" pitchFamily="34" charset="0"/>
                        </a:rPr>
                        <a:t>5 (b)</a:t>
                      </a:r>
                      <a:endParaRPr lang="en-GB" sz="1800" dirty="0">
                        <a:latin typeface="Arial" panose="020B0604020202020204" pitchFamily="34" charset="0"/>
                        <a:cs typeface="Arial" panose="020B0604020202020204" pitchFamily="34" charset="0"/>
                      </a:endParaRPr>
                    </a:p>
                  </a:txBody>
                  <a:tcPr marL="68580" marR="68580" marT="34290" marB="34290"/>
                </a:tc>
                <a:tc>
                  <a:txBody>
                    <a:bodyPr/>
                    <a:lstStyle/>
                    <a:p>
                      <a:pPr>
                        <a:spcAft>
                          <a:spcPts val="600"/>
                        </a:spcAft>
                      </a:pPr>
                      <a:r>
                        <a:rPr lang="en-US" sz="1400" b="1" i="0" u="none" strike="noStrike" baseline="0" dirty="0" smtClean="0">
                          <a:solidFill>
                            <a:srgbClr val="000000"/>
                          </a:solidFill>
                          <a:latin typeface="Verdana" panose="020B0604030504040204" pitchFamily="34" charset="0"/>
                        </a:rPr>
                        <a:t>Explain why this answer is correct: </a:t>
                      </a:r>
                      <a:endParaRPr lang="en-US" sz="1400" b="0" i="0" u="none" strike="noStrike" baseline="0" dirty="0" smtClean="0">
                        <a:solidFill>
                          <a:srgbClr val="000000"/>
                        </a:solidFill>
                        <a:latin typeface="Verdana" panose="020B0604030504040204" pitchFamily="34" charset="0"/>
                      </a:endParaRPr>
                    </a:p>
                    <a:p>
                      <a:pPr marL="285750" indent="-285750">
                        <a:spcAft>
                          <a:spcPts val="600"/>
                        </a:spcAft>
                        <a:buFont typeface="Arial" panose="020B0604020202020204" pitchFamily="34" charset="0"/>
                        <a:buChar char="•"/>
                      </a:pPr>
                      <a:r>
                        <a:rPr lang="en-US" sz="1400" b="0" i="0" u="none" strike="noStrike" baseline="0" dirty="0" smtClean="0">
                          <a:solidFill>
                            <a:srgbClr val="000000"/>
                          </a:solidFill>
                          <a:latin typeface="Verdana" panose="020B0604030504040204" pitchFamily="34" charset="0"/>
                        </a:rPr>
                        <a:t>Definition of span of control e.g. the number of employees under a manager’s direct control </a:t>
                      </a:r>
                      <a:r>
                        <a:rPr lang="en-US" sz="1400" b="1" i="0" u="none" strike="noStrike" baseline="0" dirty="0" smtClean="0">
                          <a:solidFill>
                            <a:srgbClr val="000000"/>
                          </a:solidFill>
                          <a:latin typeface="Verdana" panose="020B0604030504040204" pitchFamily="34" charset="0"/>
                        </a:rPr>
                        <a:t>or </a:t>
                      </a:r>
                      <a:r>
                        <a:rPr lang="en-US" sz="1400" b="0" i="0" u="none" strike="noStrike" baseline="0" dirty="0" smtClean="0">
                          <a:solidFill>
                            <a:srgbClr val="000000"/>
                          </a:solidFill>
                          <a:latin typeface="Verdana" panose="020B0604030504040204" pitchFamily="34" charset="0"/>
                        </a:rPr>
                        <a:t>definition of organisational structure e.g. the number of layers in the business or definition of wider span of control e.g. managers will have more employees to control/supervise (1 mark) </a:t>
                      </a:r>
                    </a:p>
                    <a:p>
                      <a:pPr marL="285750" indent="-285750">
                        <a:spcAft>
                          <a:spcPts val="600"/>
                        </a:spcAft>
                        <a:buFont typeface="Arial" panose="020B0604020202020204" pitchFamily="34" charset="0"/>
                        <a:buChar char="•"/>
                      </a:pPr>
                      <a:r>
                        <a:rPr lang="en-US" sz="1400" b="0" i="0" u="none" strike="noStrike" baseline="0" dirty="0" smtClean="0">
                          <a:solidFill>
                            <a:srgbClr val="000000"/>
                          </a:solidFill>
                          <a:latin typeface="Verdana" panose="020B0604030504040204" pitchFamily="34" charset="0"/>
                        </a:rPr>
                        <a:t>Although more employees have been recruited there has been no change to the number of layers within the organisational structure (1 mark) </a:t>
                      </a:r>
                    </a:p>
                    <a:p>
                      <a:pPr marL="285750" indent="-285750">
                        <a:spcAft>
                          <a:spcPts val="600"/>
                        </a:spcAft>
                        <a:buFont typeface="Arial" panose="020B0604020202020204" pitchFamily="34" charset="0"/>
                        <a:buChar char="•"/>
                      </a:pPr>
                      <a:r>
                        <a:rPr lang="en-US" sz="1400" b="0" i="0" u="none" strike="noStrike" baseline="0" dirty="0" smtClean="0">
                          <a:solidFill>
                            <a:srgbClr val="000000"/>
                          </a:solidFill>
                          <a:latin typeface="Verdana" panose="020B0604030504040204" pitchFamily="34" charset="0"/>
                        </a:rPr>
                        <a:t>This will increase output without increasing layers/overheads (1 mark) </a:t>
                      </a:r>
                      <a:endParaRPr lang="en-GB" sz="1400" b="0" i="0" u="none" strike="noStrike" baseline="0" dirty="0" smtClean="0">
                        <a:solidFill>
                          <a:srgbClr val="000000"/>
                        </a:solidFill>
                        <a:latin typeface="Verdana" panose="020B0604030504040204" pitchFamily="34" charset="0"/>
                      </a:endParaRPr>
                    </a:p>
                    <a:p>
                      <a:pPr>
                        <a:spcAft>
                          <a:spcPts val="600"/>
                        </a:spcAft>
                      </a:pPr>
                      <a:r>
                        <a:rPr lang="en-US" sz="1400" b="1" i="0" u="none" strike="noStrike" baseline="0" dirty="0" smtClean="0">
                          <a:solidFill>
                            <a:srgbClr val="000000"/>
                          </a:solidFill>
                          <a:latin typeface="Verdana" panose="020B0604030504040204" pitchFamily="34" charset="0"/>
                        </a:rPr>
                        <a:t>Alternatively, up to two of the marks above can be achieved by explaining (not defining) distracters, e.g. </a:t>
                      </a:r>
                      <a:endParaRPr lang="en-US" sz="1400" b="0" i="0" u="none" strike="noStrike" baseline="0" dirty="0" smtClean="0">
                        <a:solidFill>
                          <a:srgbClr val="000000"/>
                        </a:solidFill>
                        <a:latin typeface="Verdana" panose="020B0604030504040204" pitchFamily="34" charset="0"/>
                      </a:endParaRPr>
                    </a:p>
                    <a:p>
                      <a:pPr marL="285750" indent="-285750">
                        <a:spcAft>
                          <a:spcPts val="600"/>
                        </a:spcAft>
                        <a:buFont typeface="Arial" panose="020B0604020202020204" pitchFamily="34" charset="0"/>
                        <a:buChar char="•"/>
                      </a:pPr>
                      <a:r>
                        <a:rPr lang="en-US" sz="1400" b="0" i="0" u="none" strike="noStrike" baseline="0" dirty="0" smtClean="0">
                          <a:solidFill>
                            <a:srgbClr val="000000"/>
                          </a:solidFill>
                          <a:latin typeface="Verdana" panose="020B0604030504040204" pitchFamily="34" charset="0"/>
                        </a:rPr>
                        <a:t>A is wrong because there will be fewer management positions as no additional managers are being employed (1 mark) </a:t>
                      </a:r>
                    </a:p>
                    <a:p>
                      <a:pPr marL="285750" indent="-285750">
                        <a:spcAft>
                          <a:spcPts val="600"/>
                        </a:spcAft>
                        <a:buFont typeface="Arial" panose="020B0604020202020204" pitchFamily="34" charset="0"/>
                        <a:buChar char="•"/>
                      </a:pPr>
                      <a:r>
                        <a:rPr lang="en-US" sz="1400" b="0" i="0" u="none" strike="noStrike" baseline="0" dirty="0" smtClean="0">
                          <a:solidFill>
                            <a:srgbClr val="000000"/>
                          </a:solidFill>
                          <a:latin typeface="Verdana" panose="020B0604030504040204" pitchFamily="34" charset="0"/>
                        </a:rPr>
                        <a:t>B is wrong because an increased span of control means managers have less time with each employee (1 mark) </a:t>
                      </a:r>
                    </a:p>
                    <a:p>
                      <a:pPr marL="285750" indent="-285750">
                        <a:spcAft>
                          <a:spcPts val="600"/>
                        </a:spcAft>
                        <a:buFont typeface="Arial" panose="020B0604020202020204" pitchFamily="34" charset="0"/>
                        <a:buChar char="•"/>
                      </a:pPr>
                      <a:r>
                        <a:rPr lang="en-US" sz="1400" b="0" i="0" u="none" strike="noStrike" baseline="0" dirty="0" smtClean="0">
                          <a:solidFill>
                            <a:srgbClr val="000000"/>
                          </a:solidFill>
                          <a:latin typeface="Verdana" panose="020B0604030504040204" pitchFamily="34" charset="0"/>
                        </a:rPr>
                        <a:t>D is wrong because it will be more difficult to control the increased number of employees because the number of managers has not increased (1 mark) </a:t>
                      </a:r>
                      <a:endParaRPr lang="en-GB" sz="1400" b="0" i="0" u="none" strike="noStrike" baseline="0" dirty="0" smtClean="0">
                        <a:solidFill>
                          <a:srgbClr val="000000"/>
                        </a:solidFill>
                        <a:latin typeface="Verdana" panose="020B0604030504040204" pitchFamily="34" charset="0"/>
                      </a:endParaRPr>
                    </a:p>
                    <a:p>
                      <a:pPr>
                        <a:spcAft>
                          <a:spcPts val="600"/>
                        </a:spcAft>
                      </a:pPr>
                      <a:r>
                        <a:rPr lang="en-US" sz="1400" b="0" i="0" u="none" strike="noStrike" baseline="0" dirty="0" smtClean="0">
                          <a:solidFill>
                            <a:srgbClr val="000000"/>
                          </a:solidFill>
                          <a:latin typeface="Verdana" panose="020B0604030504040204" pitchFamily="34" charset="0"/>
                        </a:rPr>
                        <a:t>Any acceptable answer which shows selective knowledge/understanding/application and/or development </a:t>
                      </a:r>
                    </a:p>
                    <a:p>
                      <a:pPr>
                        <a:spcAft>
                          <a:spcPts val="600"/>
                        </a:spcAft>
                      </a:pPr>
                      <a:r>
                        <a:rPr lang="en-US" sz="1400" b="1" i="0" u="none" strike="noStrike" baseline="0" dirty="0" smtClean="0">
                          <a:solidFill>
                            <a:srgbClr val="000000"/>
                          </a:solidFill>
                          <a:latin typeface="Verdana" panose="020B0604030504040204" pitchFamily="34" charset="0"/>
                        </a:rPr>
                        <a:t>NB </a:t>
                      </a:r>
                      <a:r>
                        <a:rPr lang="en-US" sz="1400" b="0" i="0" u="none" strike="noStrike" baseline="0" dirty="0" smtClean="0">
                          <a:solidFill>
                            <a:srgbClr val="000000"/>
                          </a:solidFill>
                          <a:latin typeface="Verdana" panose="020B0604030504040204" pitchFamily="34" charset="0"/>
                        </a:rPr>
                        <a:t>up to 2 marks out of 3 may be gained for part (b) if part (a) is incorrect </a:t>
                      </a:r>
                    </a:p>
                  </a:txBody>
                  <a:tcPr marL="68580" marR="68580" marT="34290" marB="34290"/>
                </a:tc>
                <a:tc>
                  <a:txBody>
                    <a:bodyPr/>
                    <a:lstStyle/>
                    <a:p>
                      <a:pPr algn="ctr"/>
                      <a:endParaRPr lang="en-GB" sz="1800" dirty="0" smtClean="0">
                        <a:latin typeface="Arial" panose="020B0604020202020204" pitchFamily="34" charset="0"/>
                        <a:cs typeface="Arial" panose="020B0604020202020204" pitchFamily="34" charset="0"/>
                      </a:endParaRPr>
                    </a:p>
                    <a:p>
                      <a:pPr algn="ctr"/>
                      <a:endParaRPr lang="en-GB" sz="1800" dirty="0" smtClean="0">
                        <a:latin typeface="Arial" panose="020B0604020202020204" pitchFamily="34" charset="0"/>
                        <a:cs typeface="Arial" panose="020B0604020202020204" pitchFamily="34" charset="0"/>
                      </a:endParaRPr>
                    </a:p>
                    <a:p>
                      <a:pPr algn="ctr"/>
                      <a:endParaRPr lang="en-GB" sz="1800" dirty="0" smtClean="0">
                        <a:latin typeface="Arial" panose="020B0604020202020204" pitchFamily="34" charset="0"/>
                        <a:cs typeface="Arial" panose="020B0604020202020204" pitchFamily="34" charset="0"/>
                      </a:endParaRPr>
                    </a:p>
                    <a:p>
                      <a:pPr algn="ctr"/>
                      <a:r>
                        <a:rPr lang="en-GB" sz="1800" dirty="0" smtClean="0">
                          <a:latin typeface="Arial" panose="020B0604020202020204" pitchFamily="34" charset="0"/>
                          <a:cs typeface="Arial" panose="020B0604020202020204" pitchFamily="34" charset="0"/>
                        </a:rPr>
                        <a:t>1-3 marks</a:t>
                      </a:r>
                    </a:p>
                    <a:p>
                      <a:pPr algn="ctr"/>
                      <a:endParaRPr lang="en-GB" sz="1800" dirty="0" smtClean="0">
                        <a:latin typeface="Arial" panose="020B0604020202020204" pitchFamily="34" charset="0"/>
                        <a:cs typeface="Arial" panose="020B0604020202020204" pitchFamily="34" charset="0"/>
                      </a:endParaRPr>
                    </a:p>
                    <a:p>
                      <a:pPr algn="ctr"/>
                      <a:endParaRPr lang="en-IE" sz="1800" dirty="0" smtClean="0">
                        <a:latin typeface="Arial" panose="020B0604020202020204" pitchFamily="34" charset="0"/>
                        <a:cs typeface="Arial" panose="020B0604020202020204" pitchFamily="34" charset="0"/>
                      </a:endParaRPr>
                    </a:p>
                    <a:p>
                      <a:pPr algn="ctr"/>
                      <a:endParaRPr lang="en-GB" sz="1800" dirty="0" smtClean="0">
                        <a:latin typeface="Arial" panose="020B0604020202020204" pitchFamily="34" charset="0"/>
                        <a:cs typeface="Arial" panose="020B0604020202020204" pitchFamily="34" charset="0"/>
                      </a:endParaRPr>
                    </a:p>
                    <a:p>
                      <a:pPr algn="ctr"/>
                      <a:endParaRPr lang="en-GB" sz="1800" dirty="0" smtClean="0">
                        <a:latin typeface="Arial" panose="020B0604020202020204" pitchFamily="34" charset="0"/>
                        <a:cs typeface="Arial" panose="020B0604020202020204" pitchFamily="34" charset="0"/>
                      </a:endParaRPr>
                    </a:p>
                    <a:p>
                      <a:pPr algn="ctr"/>
                      <a:endParaRPr lang="en-GB" sz="1800" dirty="0" smtClean="0">
                        <a:latin typeface="Arial" panose="020B0604020202020204" pitchFamily="34" charset="0"/>
                        <a:cs typeface="Arial" panose="020B0604020202020204" pitchFamily="34" charset="0"/>
                      </a:endParaRPr>
                    </a:p>
                    <a:p>
                      <a:pPr algn="ctr"/>
                      <a:endParaRPr lang="en-GB" sz="1800" dirty="0" smtClean="0">
                        <a:latin typeface="Arial" panose="020B0604020202020204" pitchFamily="34" charset="0"/>
                        <a:cs typeface="Arial" panose="020B0604020202020204" pitchFamily="34" charset="0"/>
                      </a:endParaRPr>
                    </a:p>
                    <a:p>
                      <a:pPr algn="ctr"/>
                      <a:endParaRPr lang="en-GB" sz="1800" dirty="0" smtClean="0">
                        <a:latin typeface="Arial" panose="020B0604020202020204" pitchFamily="34" charset="0"/>
                        <a:cs typeface="Arial" panose="020B0604020202020204" pitchFamily="34" charset="0"/>
                      </a:endParaRPr>
                    </a:p>
                    <a:p>
                      <a:pPr algn="ctr"/>
                      <a:endParaRPr lang="en-GB" sz="1800" dirty="0" smtClean="0">
                        <a:latin typeface="Arial" panose="020B0604020202020204" pitchFamily="34" charset="0"/>
                        <a:cs typeface="Arial" panose="020B0604020202020204" pitchFamily="34" charset="0"/>
                      </a:endParaRPr>
                    </a:p>
                    <a:p>
                      <a:pPr algn="ctr"/>
                      <a:endParaRPr lang="en-GB" sz="1800" dirty="0" smtClean="0">
                        <a:latin typeface="Arial" panose="020B0604020202020204" pitchFamily="34" charset="0"/>
                        <a:cs typeface="Arial" panose="020B0604020202020204" pitchFamily="34" charset="0"/>
                      </a:endParaRPr>
                    </a:p>
                    <a:p>
                      <a:pPr algn="ctr"/>
                      <a:endParaRPr lang="en-GB" sz="1800" dirty="0" smtClean="0">
                        <a:latin typeface="Arial" panose="020B0604020202020204" pitchFamily="34" charset="0"/>
                        <a:cs typeface="Arial" panose="020B0604020202020204" pitchFamily="34" charset="0"/>
                      </a:endParaRPr>
                    </a:p>
                    <a:p>
                      <a:pPr algn="ctr"/>
                      <a:r>
                        <a:rPr lang="en-GB" sz="1800" dirty="0" smtClean="0">
                          <a:latin typeface="Arial" panose="020B0604020202020204" pitchFamily="34" charset="0"/>
                          <a:cs typeface="Arial" panose="020B0604020202020204" pitchFamily="34" charset="0"/>
                        </a:rPr>
                        <a:t>Total 4</a:t>
                      </a:r>
                      <a:r>
                        <a:rPr lang="en-GB" sz="1800" baseline="0" dirty="0" smtClean="0">
                          <a:latin typeface="Arial" panose="020B0604020202020204" pitchFamily="34" charset="0"/>
                          <a:cs typeface="Arial" panose="020B0604020202020204" pitchFamily="34" charset="0"/>
                        </a:rPr>
                        <a:t> marks</a:t>
                      </a:r>
                      <a:endParaRPr lang="en-GB" sz="1800" dirty="0" smtClean="0">
                        <a:latin typeface="Arial" panose="020B0604020202020204" pitchFamily="34" charset="0"/>
                        <a:cs typeface="Arial" panose="020B0604020202020204" pitchFamily="34" charset="0"/>
                      </a:endParaRPr>
                    </a:p>
                  </a:txBody>
                  <a:tcPr marL="68580" marR="68580" marT="34290" marB="34290"/>
                </a:tc>
              </a:tr>
            </a:tbl>
          </a:graphicData>
        </a:graphic>
      </p:graphicFrame>
      <p:sp>
        <p:nvSpPr>
          <p:cNvPr id="5" name="TextBox 4">
            <a:hlinkClick r:id="rId3" action="ppaction://hlinkfile"/>
          </p:cNvPr>
          <p:cNvSpPr txBox="1"/>
          <p:nvPr/>
        </p:nvSpPr>
        <p:spPr>
          <a:xfrm>
            <a:off x="8100392" y="1517883"/>
            <a:ext cx="561372" cy="830997"/>
          </a:xfrm>
          <a:prstGeom prst="rect">
            <a:avLst/>
          </a:prstGeom>
          <a:noFill/>
        </p:spPr>
        <p:txBody>
          <a:bodyPr wrap="none" rtlCol="0">
            <a:spAutoFit/>
          </a:bodyPr>
          <a:lstStyle/>
          <a:p>
            <a:r>
              <a:rPr lang="en-IE" sz="4800" b="1" dirty="0" smtClean="0">
                <a:solidFill>
                  <a:srgbClr val="FF0000"/>
                </a:solidFill>
              </a:rPr>
              <a:t>?</a:t>
            </a:r>
            <a:endParaRPr lang="en-GB" b="1" dirty="0">
              <a:solidFill>
                <a:srgbClr val="FF0000"/>
              </a:solidFill>
            </a:endParaRPr>
          </a:p>
        </p:txBody>
      </p:sp>
    </p:spTree>
    <p:extLst>
      <p:ext uri="{BB962C8B-B14F-4D97-AF65-F5344CB8AC3E}">
        <p14:creationId xmlns:p14="http://schemas.microsoft.com/office/powerpoint/2010/main" val="3747731651"/>
      </p:ext>
    </p:extLst>
  </p:cSld>
  <p:clrMapOvr>
    <a:masterClrMapping/>
  </p:clrMapOvr>
  <p:transition advClick="0"/>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65135" y="1091783"/>
            <a:ext cx="8555337" cy="1374735"/>
          </a:xfrm>
          <a:prstGeom prst="rect">
            <a:avLst/>
          </a:prstGeom>
        </p:spPr>
        <p:txBody>
          <a:bodyPr wrap="square">
            <a:spAutoFit/>
          </a:bodyPr>
          <a:lstStyle/>
          <a:p>
            <a:pPr fontAlgn="base">
              <a:spcBef>
                <a:spcPct val="0"/>
              </a:spcBef>
              <a:spcAft>
                <a:spcPts val="400"/>
              </a:spcAft>
              <a:buClr>
                <a:srgbClr val="F79646">
                  <a:lumMod val="50000"/>
                </a:srgbClr>
              </a:buClr>
              <a:tabLst>
                <a:tab pos="8345488" algn="r"/>
              </a:tabLst>
            </a:pPr>
            <a:r>
              <a:rPr lang="en-US" sz="2000" b="1" dirty="0">
                <a:solidFill>
                  <a:srgbClr val="1F497D"/>
                </a:solidFill>
                <a:latin typeface="Arial" charset="0"/>
              </a:rPr>
              <a:t>Evidence A IKEA – A Global Furniture Brand</a:t>
            </a:r>
          </a:p>
          <a:p>
            <a:pPr marL="342900" indent="-342900" fontAlgn="base">
              <a:spcBef>
                <a:spcPct val="0"/>
              </a:spcBef>
              <a:spcAft>
                <a:spcPts val="400"/>
              </a:spcAft>
              <a:buClr>
                <a:srgbClr val="F79646">
                  <a:lumMod val="50000"/>
                </a:srgbClr>
              </a:buClr>
              <a:buFont typeface="Wingdings 3" panose="05040102010807070707" pitchFamily="18" charset="2"/>
              <a:buChar char=""/>
              <a:tabLst>
                <a:tab pos="8345488" algn="r"/>
              </a:tabLst>
            </a:pPr>
            <a:r>
              <a:rPr lang="en-US" sz="2000" dirty="0">
                <a:solidFill>
                  <a:srgbClr val="1F497D"/>
                </a:solidFill>
                <a:latin typeface="Arial" charset="0"/>
              </a:rPr>
              <a:t>IKEA, the world’s largest furniture retailer, designs and sells ready to assemble furniture. For example, beds, chairs and desks. Its stores feature restaurants and food departments. </a:t>
            </a:r>
          </a:p>
        </p:txBody>
      </p:sp>
      <p:sp>
        <p:nvSpPr>
          <p:cNvPr id="6" name="Title 1"/>
          <p:cNvSpPr>
            <a:spLocks noGrp="1"/>
          </p:cNvSpPr>
          <p:nvPr>
            <p:ph type="title"/>
          </p:nvPr>
        </p:nvSpPr>
        <p:spPr>
          <a:xfrm>
            <a:off x="35496" y="72008"/>
            <a:ext cx="7704856" cy="548680"/>
          </a:xfrm>
        </p:spPr>
        <p:txBody>
          <a:bodyPr>
            <a:noAutofit/>
          </a:bodyPr>
          <a:lstStyle/>
          <a:p>
            <a:r>
              <a:rPr lang="en-GB" sz="4000" dirty="0" smtClean="0"/>
              <a:t>17 – Exam Questions – June 2014</a:t>
            </a:r>
            <a:endParaRPr lang="en-GB" sz="3600" dirty="0"/>
          </a:p>
        </p:txBody>
      </p:sp>
      <p:pic>
        <p:nvPicPr>
          <p:cNvPr id="3" name="Picture 2"/>
          <p:cNvPicPr>
            <a:picLocks noChangeAspect="1"/>
          </p:cNvPicPr>
          <p:nvPr/>
        </p:nvPicPr>
        <p:blipFill rotWithShape="1">
          <a:blip r:embed="rId3"/>
          <a:srcRect l="10152" t="16532" r="8493" b="11610"/>
          <a:stretch/>
        </p:blipFill>
        <p:spPr>
          <a:xfrm>
            <a:off x="297969" y="2420888"/>
            <a:ext cx="8522503" cy="4232263"/>
          </a:xfrm>
          <a:prstGeom prst="rect">
            <a:avLst/>
          </a:prstGeom>
        </p:spPr>
      </p:pic>
      <p:sp>
        <p:nvSpPr>
          <p:cNvPr id="5" name="TextBox 4">
            <a:hlinkClick r:id="rId4" action="ppaction://hlinkfile"/>
          </p:cNvPr>
          <p:cNvSpPr txBox="1"/>
          <p:nvPr/>
        </p:nvSpPr>
        <p:spPr>
          <a:xfrm>
            <a:off x="8331108" y="2309971"/>
            <a:ext cx="561372" cy="830997"/>
          </a:xfrm>
          <a:prstGeom prst="rect">
            <a:avLst/>
          </a:prstGeom>
          <a:noFill/>
        </p:spPr>
        <p:txBody>
          <a:bodyPr wrap="none" rtlCol="0">
            <a:spAutoFit/>
          </a:bodyPr>
          <a:lstStyle/>
          <a:p>
            <a:r>
              <a:rPr lang="en-IE" sz="4800" b="1" dirty="0" smtClean="0">
                <a:solidFill>
                  <a:srgbClr val="FF0000"/>
                </a:solidFill>
              </a:rPr>
              <a:t>?</a:t>
            </a:r>
            <a:endParaRPr lang="en-GB" b="1" dirty="0">
              <a:solidFill>
                <a:srgbClr val="FF0000"/>
              </a:solidFill>
            </a:endParaRPr>
          </a:p>
        </p:txBody>
      </p:sp>
    </p:spTree>
    <p:extLst>
      <p:ext uri="{BB962C8B-B14F-4D97-AF65-F5344CB8AC3E}">
        <p14:creationId xmlns:p14="http://schemas.microsoft.com/office/powerpoint/2010/main" val="1728586049"/>
      </p:ext>
    </p:extLst>
  </p:cSld>
  <p:clrMapOvr>
    <a:masterClrMapping/>
  </p:clrMapOvr>
  <p:transition advClick="0"/>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65135" y="1091783"/>
            <a:ext cx="8555337" cy="5852884"/>
          </a:xfrm>
          <a:prstGeom prst="rect">
            <a:avLst/>
          </a:prstGeom>
        </p:spPr>
        <p:txBody>
          <a:bodyPr wrap="square">
            <a:spAutoFit/>
          </a:bodyPr>
          <a:lstStyle/>
          <a:p>
            <a:pPr fontAlgn="base">
              <a:spcBef>
                <a:spcPct val="0"/>
              </a:spcBef>
              <a:spcAft>
                <a:spcPts val="400"/>
              </a:spcAft>
              <a:buClr>
                <a:srgbClr val="F79646">
                  <a:lumMod val="50000"/>
                </a:srgbClr>
              </a:buClr>
              <a:tabLst>
                <a:tab pos="8345488" algn="r"/>
              </a:tabLst>
            </a:pPr>
            <a:r>
              <a:rPr lang="en-US" sz="1850" b="1" dirty="0">
                <a:solidFill>
                  <a:srgbClr val="1F497D"/>
                </a:solidFill>
                <a:latin typeface="Arial" charset="0"/>
              </a:rPr>
              <a:t>Evidence B IKEA’s vision and business idea</a:t>
            </a:r>
          </a:p>
          <a:p>
            <a:pPr marL="342900" indent="-342900" fontAlgn="base">
              <a:spcBef>
                <a:spcPct val="0"/>
              </a:spcBef>
              <a:spcAft>
                <a:spcPts val="400"/>
              </a:spcAft>
              <a:buClr>
                <a:srgbClr val="F79646">
                  <a:lumMod val="50000"/>
                </a:srgbClr>
              </a:buClr>
              <a:buFont typeface="Wingdings 3" panose="05040102010807070707" pitchFamily="18" charset="2"/>
              <a:buChar char=""/>
              <a:tabLst>
                <a:tab pos="8345488" algn="r"/>
              </a:tabLst>
            </a:pPr>
            <a:r>
              <a:rPr lang="en-US" sz="1850" dirty="0">
                <a:solidFill>
                  <a:srgbClr val="1F497D"/>
                </a:solidFill>
                <a:latin typeface="Arial" charset="0"/>
              </a:rPr>
              <a:t>“To create a better everyday life for many people”, this is the IKEA vision. Our business idea is to offer a wide range of well-designed, functional home furnishing products at prices so low that as many people as possible will be able to afford them.</a:t>
            </a:r>
          </a:p>
          <a:p>
            <a:pPr marL="342900" indent="-342900" fontAlgn="base">
              <a:spcBef>
                <a:spcPct val="0"/>
              </a:spcBef>
              <a:spcAft>
                <a:spcPts val="400"/>
              </a:spcAft>
              <a:buClr>
                <a:srgbClr val="F79646">
                  <a:lumMod val="50000"/>
                </a:srgbClr>
              </a:buClr>
              <a:buFont typeface="Wingdings 3" panose="05040102010807070707" pitchFamily="18" charset="2"/>
              <a:buChar char=""/>
              <a:tabLst>
                <a:tab pos="8345488" algn="r"/>
              </a:tabLst>
            </a:pPr>
            <a:r>
              <a:rPr lang="en-US" sz="1850" dirty="0">
                <a:solidFill>
                  <a:srgbClr val="1F497D"/>
                </a:solidFill>
                <a:latin typeface="Arial" charset="0"/>
              </a:rPr>
              <a:t>For us, good design is the right combination of form, function, quality, sustainability and a low price. Our designers have to find the right balance of these elements.</a:t>
            </a:r>
          </a:p>
          <a:p>
            <a:pPr marL="342900" indent="-342900" fontAlgn="base">
              <a:spcBef>
                <a:spcPct val="0"/>
              </a:spcBef>
              <a:spcAft>
                <a:spcPts val="400"/>
              </a:spcAft>
              <a:buClr>
                <a:srgbClr val="F79646">
                  <a:lumMod val="50000"/>
                </a:srgbClr>
              </a:buClr>
              <a:buFont typeface="Wingdings 3" panose="05040102010807070707" pitchFamily="18" charset="2"/>
              <a:buChar char=""/>
              <a:tabLst>
                <a:tab pos="8345488" algn="r"/>
              </a:tabLst>
            </a:pPr>
            <a:r>
              <a:rPr lang="en-US" sz="1850" dirty="0">
                <a:solidFill>
                  <a:srgbClr val="1F497D"/>
                </a:solidFill>
                <a:latin typeface="Arial" charset="0"/>
              </a:rPr>
              <a:t>It’s a unique challenge that keeps us innovative. What makes us unique is that our suppliers play a very important role. Early in the design phase, our designers work with teams of technicians, manufacturers and specialists – often on the factory floor.</a:t>
            </a:r>
          </a:p>
          <a:p>
            <a:pPr marL="342900" indent="-342900" fontAlgn="base">
              <a:spcBef>
                <a:spcPct val="0"/>
              </a:spcBef>
              <a:spcAft>
                <a:spcPts val="400"/>
              </a:spcAft>
              <a:buClr>
                <a:srgbClr val="F79646">
                  <a:lumMod val="50000"/>
                </a:srgbClr>
              </a:buClr>
              <a:buFont typeface="Wingdings 3" panose="05040102010807070707" pitchFamily="18" charset="2"/>
              <a:buChar char=""/>
              <a:tabLst>
                <a:tab pos="8345488" algn="r"/>
              </a:tabLst>
            </a:pPr>
            <a:r>
              <a:rPr lang="en-US" sz="1850" dirty="0">
                <a:solidFill>
                  <a:srgbClr val="1F497D"/>
                </a:solidFill>
                <a:latin typeface="Arial" charset="0"/>
              </a:rPr>
              <a:t>We work hard to achieve quality at affordable prices through </a:t>
            </a:r>
            <a:r>
              <a:rPr lang="en-US" sz="1850" dirty="0" err="1">
                <a:solidFill>
                  <a:srgbClr val="1F497D"/>
                </a:solidFill>
                <a:latin typeface="Arial" charset="0"/>
              </a:rPr>
              <a:t>maximising</a:t>
            </a:r>
            <a:r>
              <a:rPr lang="en-US" sz="1850" dirty="0">
                <a:solidFill>
                  <a:srgbClr val="1F497D"/>
                </a:solidFill>
                <a:latin typeface="Arial" charset="0"/>
              </a:rPr>
              <a:t> value. We build long-term supplier relationships and invest in highly automated production to produce large volumes. We ensure that high volumes of IKEA products are available to customers in perfect condition, at the right time and at minimum cost. This is a challenge that requires detailed planning and flexibility. Our objective is to increase sales and focus on growth in Asia and Australia.</a:t>
            </a:r>
          </a:p>
        </p:txBody>
      </p:sp>
      <p:sp>
        <p:nvSpPr>
          <p:cNvPr id="6" name="Title 1"/>
          <p:cNvSpPr>
            <a:spLocks noGrp="1"/>
          </p:cNvSpPr>
          <p:nvPr>
            <p:ph type="title"/>
          </p:nvPr>
        </p:nvSpPr>
        <p:spPr>
          <a:xfrm>
            <a:off x="35496" y="72008"/>
            <a:ext cx="7704856" cy="548680"/>
          </a:xfrm>
        </p:spPr>
        <p:txBody>
          <a:bodyPr>
            <a:noAutofit/>
          </a:bodyPr>
          <a:lstStyle/>
          <a:p>
            <a:r>
              <a:rPr lang="en-GB" sz="4000" dirty="0" smtClean="0"/>
              <a:t>17 – Exam Questions – June 2014</a:t>
            </a:r>
            <a:endParaRPr lang="en-GB" sz="3600" dirty="0"/>
          </a:p>
        </p:txBody>
      </p:sp>
      <p:sp>
        <p:nvSpPr>
          <p:cNvPr id="4" name="TextBox 3">
            <a:hlinkClick r:id="rId3" action="ppaction://hlinkfile"/>
          </p:cNvPr>
          <p:cNvSpPr txBox="1"/>
          <p:nvPr/>
        </p:nvSpPr>
        <p:spPr>
          <a:xfrm>
            <a:off x="8331108" y="4614227"/>
            <a:ext cx="561372" cy="830997"/>
          </a:xfrm>
          <a:prstGeom prst="rect">
            <a:avLst/>
          </a:prstGeom>
          <a:noFill/>
        </p:spPr>
        <p:txBody>
          <a:bodyPr wrap="none" rtlCol="0">
            <a:spAutoFit/>
          </a:bodyPr>
          <a:lstStyle/>
          <a:p>
            <a:r>
              <a:rPr lang="en-IE" sz="4800" b="1" dirty="0" smtClean="0">
                <a:solidFill>
                  <a:srgbClr val="FF0000"/>
                </a:solidFill>
              </a:rPr>
              <a:t>?</a:t>
            </a:r>
            <a:endParaRPr lang="en-GB" b="1" dirty="0">
              <a:solidFill>
                <a:srgbClr val="FF0000"/>
              </a:solidFill>
            </a:endParaRPr>
          </a:p>
        </p:txBody>
      </p:sp>
    </p:spTree>
    <p:extLst>
      <p:ext uri="{BB962C8B-B14F-4D97-AF65-F5344CB8AC3E}">
        <p14:creationId xmlns:p14="http://schemas.microsoft.com/office/powerpoint/2010/main" val="2190431698"/>
      </p:ext>
    </p:extLst>
  </p:cSld>
  <p:clrMapOvr>
    <a:masterClrMapping/>
  </p:clrMapOvr>
  <p:transition advClick="0"/>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65135" y="1091783"/>
            <a:ext cx="8555337" cy="5713359"/>
          </a:xfrm>
          <a:prstGeom prst="rect">
            <a:avLst/>
          </a:prstGeom>
        </p:spPr>
        <p:txBody>
          <a:bodyPr wrap="square">
            <a:spAutoFit/>
          </a:bodyPr>
          <a:lstStyle/>
          <a:p>
            <a:pPr fontAlgn="base">
              <a:spcBef>
                <a:spcPct val="0"/>
              </a:spcBef>
              <a:spcAft>
                <a:spcPts val="400"/>
              </a:spcAft>
              <a:buClr>
                <a:srgbClr val="F79646">
                  <a:lumMod val="50000"/>
                </a:srgbClr>
              </a:buClr>
              <a:tabLst>
                <a:tab pos="8345488" algn="r"/>
              </a:tabLst>
            </a:pPr>
            <a:r>
              <a:rPr lang="en-US" sz="1660" b="1" dirty="0">
                <a:solidFill>
                  <a:srgbClr val="1F497D"/>
                </a:solidFill>
                <a:latin typeface="Arial" charset="0"/>
              </a:rPr>
              <a:t>Evidence C A little bit of Sweden in the UK</a:t>
            </a:r>
          </a:p>
          <a:p>
            <a:pPr marL="342900" indent="-342900" fontAlgn="base">
              <a:spcBef>
                <a:spcPct val="0"/>
              </a:spcBef>
              <a:spcAft>
                <a:spcPts val="400"/>
              </a:spcAft>
              <a:buClr>
                <a:srgbClr val="F79646">
                  <a:lumMod val="50000"/>
                </a:srgbClr>
              </a:buClr>
              <a:buFont typeface="Wingdings 3" panose="05040102010807070707" pitchFamily="18" charset="2"/>
              <a:buChar char=""/>
              <a:tabLst>
                <a:tab pos="8345488" algn="r"/>
              </a:tabLst>
            </a:pPr>
            <a:r>
              <a:rPr lang="en-US" sz="1660" dirty="0">
                <a:solidFill>
                  <a:srgbClr val="1F497D"/>
                </a:solidFill>
                <a:latin typeface="Arial" charset="0"/>
              </a:rPr>
              <a:t>Cathy Donnelly, IKEA’s Human Resources (HR) Operations Manager in the UK, says health and well-being for staff is key to IKEA’s success. Company policy is to have a 50/50 male female split in senior management. Three of the five members of IKEA UK’s top management team are women.</a:t>
            </a:r>
          </a:p>
          <a:p>
            <a:pPr marL="342900" indent="-342900" fontAlgn="base">
              <a:spcBef>
                <a:spcPct val="0"/>
              </a:spcBef>
              <a:spcAft>
                <a:spcPts val="400"/>
              </a:spcAft>
              <a:buClr>
                <a:srgbClr val="F79646">
                  <a:lumMod val="50000"/>
                </a:srgbClr>
              </a:buClr>
              <a:buFont typeface="Wingdings 3" panose="05040102010807070707" pitchFamily="18" charset="2"/>
              <a:buChar char=""/>
              <a:tabLst>
                <a:tab pos="8345488" algn="r"/>
              </a:tabLst>
            </a:pPr>
            <a:r>
              <a:rPr lang="en-US" sz="1660" dirty="0">
                <a:solidFill>
                  <a:srgbClr val="1F497D"/>
                </a:solidFill>
                <a:latin typeface="Arial" charset="0"/>
              </a:rPr>
              <a:t>IKEA has a </a:t>
            </a:r>
            <a:r>
              <a:rPr lang="en-US" sz="1660" dirty="0" err="1">
                <a:solidFill>
                  <a:srgbClr val="1F497D"/>
                </a:solidFill>
                <a:latin typeface="Arial" charset="0"/>
              </a:rPr>
              <a:t>decentralised</a:t>
            </a:r>
            <a:r>
              <a:rPr lang="en-US" sz="1660" dirty="0">
                <a:solidFill>
                  <a:srgbClr val="1F497D"/>
                </a:solidFill>
                <a:latin typeface="Arial" charset="0"/>
              </a:rPr>
              <a:t> organisational structure operating throughout all of its stores worldwide. Many employees work part time or have other forms of flexible working. In one store two HR Managers job share. Staff can work set </a:t>
            </a:r>
            <a:r>
              <a:rPr lang="en-US" sz="1660" dirty="0" err="1">
                <a:solidFill>
                  <a:srgbClr val="1F497D"/>
                </a:solidFill>
                <a:latin typeface="Arial" charset="0"/>
              </a:rPr>
              <a:t>rotas</a:t>
            </a:r>
            <a:r>
              <a:rPr lang="en-US" sz="1660" dirty="0">
                <a:solidFill>
                  <a:srgbClr val="1F497D"/>
                </a:solidFill>
                <a:latin typeface="Arial" charset="0"/>
              </a:rPr>
              <a:t> so they can drop their children at school and work later or earlier shifts.</a:t>
            </a:r>
          </a:p>
          <a:p>
            <a:pPr marL="342900" indent="-342900" fontAlgn="base">
              <a:spcBef>
                <a:spcPct val="0"/>
              </a:spcBef>
              <a:spcAft>
                <a:spcPts val="400"/>
              </a:spcAft>
              <a:buClr>
                <a:srgbClr val="F79646">
                  <a:lumMod val="50000"/>
                </a:srgbClr>
              </a:buClr>
              <a:buFont typeface="Wingdings 3" panose="05040102010807070707" pitchFamily="18" charset="2"/>
              <a:buChar char=""/>
              <a:tabLst>
                <a:tab pos="8345488" algn="r"/>
              </a:tabLst>
            </a:pPr>
            <a:r>
              <a:rPr lang="en-US" sz="1660" dirty="0">
                <a:solidFill>
                  <a:srgbClr val="1F497D"/>
                </a:solidFill>
                <a:latin typeface="Arial" charset="0"/>
              </a:rPr>
              <a:t>“As long as it works for the business, employees have the freedom to work flexibly,” says Cathy. One store manager in Manchester works flexible hours. “Her line manager is not interested in whether she starts at nine or 10 but in the store’s performance.”</a:t>
            </a:r>
          </a:p>
          <a:p>
            <a:pPr marL="342900" indent="-342900" fontAlgn="base">
              <a:spcBef>
                <a:spcPct val="0"/>
              </a:spcBef>
              <a:spcAft>
                <a:spcPts val="400"/>
              </a:spcAft>
              <a:buClr>
                <a:srgbClr val="F79646">
                  <a:lumMod val="50000"/>
                </a:srgbClr>
              </a:buClr>
              <a:buFont typeface="Wingdings 3" panose="05040102010807070707" pitchFamily="18" charset="2"/>
              <a:buChar char=""/>
              <a:tabLst>
                <a:tab pos="8345488" algn="r"/>
              </a:tabLst>
            </a:pPr>
            <a:r>
              <a:rPr lang="en-US" sz="1660" dirty="0">
                <a:solidFill>
                  <a:srgbClr val="1F497D"/>
                </a:solidFill>
                <a:latin typeface="Arial" charset="0"/>
              </a:rPr>
              <a:t>IKEA stores often have long opening hours so flexible working fits well into this. IKEA has contracts where people work longer hours in busy periods such as September when the new catalogue is launched. They can then work fewer hours in less busy periods. This may allow them to spend more quality time with the family.</a:t>
            </a:r>
          </a:p>
          <a:p>
            <a:pPr marL="342900" indent="-342900" fontAlgn="base">
              <a:spcBef>
                <a:spcPct val="0"/>
              </a:spcBef>
              <a:spcAft>
                <a:spcPts val="400"/>
              </a:spcAft>
              <a:buClr>
                <a:srgbClr val="F79646">
                  <a:lumMod val="50000"/>
                </a:srgbClr>
              </a:buClr>
              <a:buFont typeface="Wingdings 3" panose="05040102010807070707" pitchFamily="18" charset="2"/>
              <a:buChar char=""/>
              <a:tabLst>
                <a:tab pos="8345488" algn="r"/>
              </a:tabLst>
            </a:pPr>
            <a:r>
              <a:rPr lang="en-US" sz="1660" dirty="0">
                <a:solidFill>
                  <a:srgbClr val="1F497D"/>
                </a:solidFill>
                <a:latin typeface="Arial" charset="0"/>
              </a:rPr>
              <a:t>“We are keen to support women after maternity leave. The average IKEA customer is a 35-year-old female living with children. We need to have like-minded people working in our organisation and meeting these customers. It makes sense to attract and retain them.”</a:t>
            </a:r>
          </a:p>
        </p:txBody>
      </p:sp>
      <p:sp>
        <p:nvSpPr>
          <p:cNvPr id="6" name="Title 1"/>
          <p:cNvSpPr>
            <a:spLocks noGrp="1"/>
          </p:cNvSpPr>
          <p:nvPr>
            <p:ph type="title"/>
          </p:nvPr>
        </p:nvSpPr>
        <p:spPr>
          <a:xfrm>
            <a:off x="35496" y="72008"/>
            <a:ext cx="7704856" cy="548680"/>
          </a:xfrm>
        </p:spPr>
        <p:txBody>
          <a:bodyPr>
            <a:noAutofit/>
          </a:bodyPr>
          <a:lstStyle/>
          <a:p>
            <a:r>
              <a:rPr lang="en-GB" sz="4000" dirty="0" smtClean="0"/>
              <a:t>17 – Exam Questions – June 2014</a:t>
            </a:r>
            <a:endParaRPr lang="en-GB" sz="3600" dirty="0"/>
          </a:p>
        </p:txBody>
      </p:sp>
      <p:sp>
        <p:nvSpPr>
          <p:cNvPr id="4" name="TextBox 3">
            <a:hlinkClick r:id="rId3" action="ppaction://hlinkfile"/>
          </p:cNvPr>
          <p:cNvSpPr txBox="1"/>
          <p:nvPr/>
        </p:nvSpPr>
        <p:spPr>
          <a:xfrm>
            <a:off x="8331108" y="2237963"/>
            <a:ext cx="561372" cy="830997"/>
          </a:xfrm>
          <a:prstGeom prst="rect">
            <a:avLst/>
          </a:prstGeom>
          <a:noFill/>
        </p:spPr>
        <p:txBody>
          <a:bodyPr wrap="none" rtlCol="0">
            <a:spAutoFit/>
          </a:bodyPr>
          <a:lstStyle/>
          <a:p>
            <a:r>
              <a:rPr lang="en-IE" sz="4800" b="1" dirty="0" smtClean="0">
                <a:solidFill>
                  <a:srgbClr val="FF0000"/>
                </a:solidFill>
              </a:rPr>
              <a:t>?</a:t>
            </a:r>
            <a:endParaRPr lang="en-GB" b="1" dirty="0">
              <a:solidFill>
                <a:srgbClr val="FF0000"/>
              </a:solidFill>
            </a:endParaRPr>
          </a:p>
        </p:txBody>
      </p:sp>
    </p:spTree>
    <p:extLst>
      <p:ext uri="{BB962C8B-B14F-4D97-AF65-F5344CB8AC3E}">
        <p14:creationId xmlns:p14="http://schemas.microsoft.com/office/powerpoint/2010/main" val="1701575290"/>
      </p:ext>
    </p:extLst>
  </p:cSld>
  <p:clrMapOvr>
    <a:masterClrMapping/>
  </p:clrMapOvr>
  <p:transition advClick="0"/>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0"/>
            <a:ext cx="7704856" cy="620688"/>
          </a:xfrm>
        </p:spPr>
        <p:txBody>
          <a:bodyPr>
            <a:noAutofit/>
          </a:bodyPr>
          <a:lstStyle/>
          <a:p>
            <a:r>
              <a:rPr lang="en-GB" sz="4000" b="1" dirty="0" smtClean="0"/>
              <a:t>1 – New Business Ideas - Weighing</a:t>
            </a:r>
          </a:p>
        </p:txBody>
      </p:sp>
      <p:sp>
        <p:nvSpPr>
          <p:cNvPr id="2" name="Rectangle 1"/>
          <p:cNvSpPr/>
          <p:nvPr/>
        </p:nvSpPr>
        <p:spPr>
          <a:xfrm>
            <a:off x="251520" y="1096426"/>
            <a:ext cx="8640960" cy="461665"/>
          </a:xfrm>
          <a:prstGeom prst="rect">
            <a:avLst/>
          </a:prstGeom>
        </p:spPr>
        <p:txBody>
          <a:bodyPr wrap="square">
            <a:spAutoFit/>
          </a:bodyPr>
          <a:lstStyle/>
          <a:p>
            <a:pPr>
              <a:buClr>
                <a:schemeClr val="accent6">
                  <a:lumMod val="50000"/>
                </a:schemeClr>
              </a:buClr>
            </a:pPr>
            <a:r>
              <a:rPr lang="en-GB" sz="2400" b="1" dirty="0"/>
              <a:t>Assessment objectives and </a:t>
            </a:r>
            <a:r>
              <a:rPr lang="en-GB" sz="2400" b="1" dirty="0" smtClean="0"/>
              <a:t>weightings</a:t>
            </a:r>
          </a:p>
        </p:txBody>
      </p:sp>
      <p:graphicFrame>
        <p:nvGraphicFramePr>
          <p:cNvPr id="6" name="Table 5"/>
          <p:cNvGraphicFramePr>
            <a:graphicFrameLocks noGrp="1"/>
          </p:cNvGraphicFramePr>
          <p:nvPr>
            <p:extLst>
              <p:ext uri="{D42A27DB-BD31-4B8C-83A1-F6EECF244321}">
                <p14:modId xmlns:p14="http://schemas.microsoft.com/office/powerpoint/2010/main" val="301190454"/>
              </p:ext>
            </p:extLst>
          </p:nvPr>
        </p:nvGraphicFramePr>
        <p:xfrm>
          <a:off x="395536" y="1772816"/>
          <a:ext cx="8352930" cy="4297680"/>
        </p:xfrm>
        <a:graphic>
          <a:graphicData uri="http://schemas.openxmlformats.org/drawingml/2006/table">
            <a:tbl>
              <a:tblPr firstRow="1" bandRow="1">
                <a:tableStyleId>{5C22544A-7EE6-4342-B048-85BDC9FD1C3A}</a:tableStyleId>
              </a:tblPr>
              <a:tblGrid>
                <a:gridCol w="648072"/>
                <a:gridCol w="4104456"/>
                <a:gridCol w="1152128"/>
                <a:gridCol w="1152128"/>
                <a:gridCol w="1296146"/>
              </a:tblGrid>
              <a:tr h="316835">
                <a:tc gridSpan="2">
                  <a:txBody>
                    <a:bodyPr/>
                    <a:lstStyle/>
                    <a:p>
                      <a:endParaRPr lang="en-GB" sz="1800" dirty="0">
                        <a:latin typeface="Arial" panose="020B0604020202020204" pitchFamily="34" charset="0"/>
                        <a:cs typeface="Arial" panose="020B0604020202020204" pitchFamily="34" charset="0"/>
                      </a:endParaRPr>
                    </a:p>
                  </a:txBody>
                  <a:tcPr>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noFill/>
                  </a:tcPr>
                </a:tc>
                <a:tc hMerge="1">
                  <a:txBody>
                    <a:bodyPr/>
                    <a:lstStyle/>
                    <a:p>
                      <a:endParaRPr lang="en-GB" sz="1400" dirty="0">
                        <a:latin typeface="Arial" panose="020B0604020202020204" pitchFamily="34" charset="0"/>
                        <a:cs typeface="Arial" panose="020B0604020202020204" pitchFamily="34" charset="0"/>
                      </a:endParaRPr>
                    </a:p>
                  </a:txBody>
                  <a:tcPr/>
                </a:tc>
                <a:tc>
                  <a:txBody>
                    <a:bodyPr/>
                    <a:lstStyle/>
                    <a:p>
                      <a:r>
                        <a:rPr lang="en-GB" sz="1800" dirty="0" smtClean="0">
                          <a:latin typeface="Arial" panose="020B0604020202020204" pitchFamily="34" charset="0"/>
                          <a:cs typeface="Arial" panose="020B0604020202020204" pitchFamily="34" charset="0"/>
                        </a:rPr>
                        <a:t>% in IAS</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800" dirty="0" smtClean="0">
                          <a:latin typeface="Arial" panose="020B0604020202020204" pitchFamily="34" charset="0"/>
                          <a:cs typeface="Arial" panose="020B0604020202020204" pitchFamily="34" charset="0"/>
                        </a:rPr>
                        <a:t>% in IA2</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800" dirty="0" smtClean="0">
                          <a:latin typeface="Arial" panose="020B0604020202020204" pitchFamily="34" charset="0"/>
                          <a:cs typeface="Arial" panose="020B0604020202020204" pitchFamily="34" charset="0"/>
                        </a:rPr>
                        <a:t>% in IAL</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16835">
                <a:tc>
                  <a:txBody>
                    <a:bodyPr/>
                    <a:lstStyle/>
                    <a:p>
                      <a:r>
                        <a:rPr lang="en-GB" sz="1800" dirty="0" smtClean="0">
                          <a:latin typeface="Arial" panose="020B0604020202020204" pitchFamily="34" charset="0"/>
                          <a:cs typeface="Arial" panose="020B0604020202020204" pitchFamily="34" charset="0"/>
                        </a:rPr>
                        <a:t>AO1</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0" lang="en-US" sz="1800" b="0" i="0" u="none" strike="noStrike" kern="1200" baseline="0" dirty="0" smtClean="0">
                          <a:solidFill>
                            <a:schemeClr val="dk1"/>
                          </a:solidFill>
                          <a:latin typeface="Arial" panose="020B0604020202020204" pitchFamily="34" charset="0"/>
                          <a:ea typeface="+mn-ea"/>
                          <a:cs typeface="Arial" panose="020B0604020202020204" pitchFamily="34" charset="0"/>
                        </a:rPr>
                        <a:t>Demonstrate knowledge and understanding of the </a:t>
                      </a:r>
                      <a:r>
                        <a:rPr kumimoji="0" lang="en-GB" sz="1800" b="0" i="0" u="none" strike="noStrike" kern="1200" baseline="0" dirty="0" smtClean="0">
                          <a:solidFill>
                            <a:schemeClr val="dk1"/>
                          </a:solidFill>
                          <a:latin typeface="Arial" panose="020B0604020202020204" pitchFamily="34" charset="0"/>
                          <a:ea typeface="+mn-ea"/>
                          <a:cs typeface="Arial" panose="020B0604020202020204" pitchFamily="34" charset="0"/>
                        </a:rPr>
                        <a:t>specified content.</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800" dirty="0" smtClean="0">
                          <a:latin typeface="Arial" panose="020B0604020202020204" pitchFamily="34" charset="0"/>
                          <a:cs typeface="Arial" panose="020B0604020202020204" pitchFamily="34" charset="0"/>
                        </a:rPr>
                        <a:t>25%</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800" dirty="0" smtClean="0">
                          <a:latin typeface="Arial" panose="020B0604020202020204" pitchFamily="34" charset="0"/>
                          <a:cs typeface="Arial" panose="020B0604020202020204" pitchFamily="34" charset="0"/>
                        </a:rPr>
                        <a:t>20%</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800" dirty="0" smtClean="0">
                          <a:latin typeface="Arial" panose="020B0604020202020204" pitchFamily="34" charset="0"/>
                          <a:cs typeface="Arial" panose="020B0604020202020204" pitchFamily="34" charset="0"/>
                        </a:rPr>
                        <a:t>22.5%</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16835">
                <a:tc>
                  <a:txBody>
                    <a:bodyPr/>
                    <a:lstStyle/>
                    <a:p>
                      <a:r>
                        <a:rPr lang="en-GB" sz="1800" dirty="0" smtClean="0">
                          <a:latin typeface="Arial" panose="020B0604020202020204" pitchFamily="34" charset="0"/>
                          <a:cs typeface="Arial" panose="020B0604020202020204" pitchFamily="34" charset="0"/>
                        </a:rPr>
                        <a:t>AO2</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0" lang="en-US" sz="1800" b="0" i="0" u="none" strike="noStrike" kern="1200" baseline="0" dirty="0" smtClean="0">
                          <a:solidFill>
                            <a:schemeClr val="dk1"/>
                          </a:solidFill>
                          <a:latin typeface="Arial" panose="020B0604020202020204" pitchFamily="34" charset="0"/>
                          <a:ea typeface="+mn-ea"/>
                          <a:cs typeface="Arial" panose="020B0604020202020204" pitchFamily="34" charset="0"/>
                        </a:rPr>
                        <a:t>Apply knowledge and understanding of the specified content to problems and issues arising from both familiar </a:t>
                      </a:r>
                      <a:r>
                        <a:rPr kumimoji="0" lang="en-GB" sz="1800" b="0" i="0" u="none" strike="noStrike" kern="1200" baseline="0" dirty="0" smtClean="0">
                          <a:solidFill>
                            <a:schemeClr val="dk1"/>
                          </a:solidFill>
                          <a:latin typeface="Arial" panose="020B0604020202020204" pitchFamily="34" charset="0"/>
                          <a:ea typeface="+mn-ea"/>
                          <a:cs typeface="Arial" panose="020B0604020202020204" pitchFamily="34" charset="0"/>
                        </a:rPr>
                        <a:t>and unfamiliar situations.</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800" dirty="0" smtClean="0">
                          <a:latin typeface="Arial" panose="020B0604020202020204" pitchFamily="34" charset="0"/>
                          <a:cs typeface="Arial" panose="020B0604020202020204" pitchFamily="34" charset="0"/>
                        </a:rPr>
                        <a:t>25%</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800" dirty="0" smtClean="0">
                          <a:latin typeface="Arial" panose="020B0604020202020204" pitchFamily="34" charset="0"/>
                          <a:cs typeface="Arial" panose="020B0604020202020204" pitchFamily="34" charset="0"/>
                        </a:rPr>
                        <a:t>20%</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800" dirty="0" smtClean="0">
                          <a:latin typeface="Arial" panose="020B0604020202020204" pitchFamily="34" charset="0"/>
                          <a:cs typeface="Arial" panose="020B0604020202020204" pitchFamily="34" charset="0"/>
                        </a:rPr>
                        <a:t>22.5%</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457701">
                <a:tc>
                  <a:txBody>
                    <a:bodyPr/>
                    <a:lstStyle/>
                    <a:p>
                      <a:r>
                        <a:rPr lang="en-GB" sz="1800" dirty="0" smtClean="0">
                          <a:latin typeface="Arial" panose="020B0604020202020204" pitchFamily="34" charset="0"/>
                          <a:cs typeface="Arial" panose="020B0604020202020204" pitchFamily="34" charset="0"/>
                        </a:rPr>
                        <a:t>AO3</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0" lang="en-US" sz="1800" b="0" i="0" u="none" strike="noStrike" kern="1200" baseline="0" dirty="0" smtClean="0">
                          <a:solidFill>
                            <a:schemeClr val="dk1"/>
                          </a:solidFill>
                          <a:latin typeface="Arial" panose="020B0604020202020204" pitchFamily="34" charset="0"/>
                          <a:ea typeface="+mn-ea"/>
                          <a:cs typeface="Arial" panose="020B0604020202020204" pitchFamily="34" charset="0"/>
                        </a:rPr>
                        <a:t>Analyse problems, issues and situations.</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800" dirty="0" smtClean="0">
                          <a:latin typeface="Arial" panose="020B0604020202020204" pitchFamily="34" charset="0"/>
                          <a:cs typeface="Arial" panose="020B0604020202020204" pitchFamily="34" charset="0"/>
                        </a:rPr>
                        <a:t>25%</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800" dirty="0" smtClean="0">
                          <a:latin typeface="Arial" panose="020B0604020202020204" pitchFamily="34" charset="0"/>
                          <a:cs typeface="Arial" panose="020B0604020202020204" pitchFamily="34" charset="0"/>
                        </a:rPr>
                        <a:t>30%</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800" dirty="0" smtClean="0">
                          <a:latin typeface="Arial" panose="020B0604020202020204" pitchFamily="34" charset="0"/>
                          <a:cs typeface="Arial" panose="020B0604020202020204" pitchFamily="34" charset="0"/>
                        </a:rPr>
                        <a:t>27.5%</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16835">
                <a:tc>
                  <a:txBody>
                    <a:bodyPr/>
                    <a:lstStyle/>
                    <a:p>
                      <a:r>
                        <a:rPr lang="en-GB" sz="1800" dirty="0" smtClean="0">
                          <a:latin typeface="Arial" panose="020B0604020202020204" pitchFamily="34" charset="0"/>
                          <a:cs typeface="Arial" panose="020B0604020202020204" pitchFamily="34" charset="0"/>
                        </a:rPr>
                        <a:t>AO4</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0" lang="en-US" sz="1800" b="0" i="0" u="none" strike="noStrike" kern="1200" baseline="0" dirty="0" smtClean="0">
                          <a:solidFill>
                            <a:schemeClr val="dk1"/>
                          </a:solidFill>
                          <a:latin typeface="Arial" panose="020B0604020202020204" pitchFamily="34" charset="0"/>
                          <a:ea typeface="+mn-ea"/>
                          <a:cs typeface="Arial" panose="020B0604020202020204" pitchFamily="34" charset="0"/>
                        </a:rPr>
                        <a:t>Evaluate, distinguish between and assess appropriateness of fact and opinion, and judge information from a variety of </a:t>
                      </a:r>
                      <a:r>
                        <a:rPr kumimoji="0" lang="en-GB" sz="1800" b="0" i="0" u="none" strike="noStrike" kern="1200" baseline="0" dirty="0" smtClean="0">
                          <a:solidFill>
                            <a:schemeClr val="dk1"/>
                          </a:solidFill>
                          <a:latin typeface="Arial" panose="020B0604020202020204" pitchFamily="34" charset="0"/>
                          <a:ea typeface="+mn-ea"/>
                          <a:cs typeface="Arial" panose="020B0604020202020204" pitchFamily="34" charset="0"/>
                        </a:rPr>
                        <a:t>sources.</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800" dirty="0" smtClean="0">
                          <a:latin typeface="Arial" panose="020B0604020202020204" pitchFamily="34" charset="0"/>
                          <a:cs typeface="Arial" panose="020B0604020202020204" pitchFamily="34" charset="0"/>
                        </a:rPr>
                        <a:t>25%</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800" dirty="0" smtClean="0">
                          <a:latin typeface="Arial" panose="020B0604020202020204" pitchFamily="34" charset="0"/>
                          <a:cs typeface="Arial" panose="020B0604020202020204" pitchFamily="34" charset="0"/>
                        </a:rPr>
                        <a:t>30%</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800" dirty="0" smtClean="0">
                          <a:latin typeface="Arial" panose="020B0604020202020204" pitchFamily="34" charset="0"/>
                          <a:cs typeface="Arial" panose="020B0604020202020204" pitchFamily="34" charset="0"/>
                        </a:rPr>
                        <a:t>27.5%</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3472982332"/>
      </p:ext>
    </p:extLst>
  </p:cSld>
  <p:clrMapOvr>
    <a:masterClrMapping/>
  </p:clrMapOvr>
  <p:transition advClick="0"/>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65135" y="1091783"/>
            <a:ext cx="8555337" cy="347788"/>
          </a:xfrm>
          <a:prstGeom prst="rect">
            <a:avLst/>
          </a:prstGeom>
        </p:spPr>
        <p:txBody>
          <a:bodyPr wrap="square">
            <a:spAutoFit/>
          </a:bodyPr>
          <a:lstStyle/>
          <a:p>
            <a:pPr fontAlgn="base">
              <a:spcBef>
                <a:spcPct val="0"/>
              </a:spcBef>
              <a:spcAft>
                <a:spcPts val="400"/>
              </a:spcAft>
              <a:buClr>
                <a:srgbClr val="F79646">
                  <a:lumMod val="50000"/>
                </a:srgbClr>
              </a:buClr>
              <a:tabLst>
                <a:tab pos="8345488" algn="r"/>
              </a:tabLst>
            </a:pPr>
            <a:r>
              <a:rPr lang="en-US" sz="1660" b="1" dirty="0">
                <a:solidFill>
                  <a:srgbClr val="1F497D"/>
                </a:solidFill>
                <a:latin typeface="Arial" charset="0"/>
              </a:rPr>
              <a:t>Evidence D Selected IKEA products</a:t>
            </a:r>
          </a:p>
        </p:txBody>
      </p:sp>
      <p:sp>
        <p:nvSpPr>
          <p:cNvPr id="6" name="Title 1"/>
          <p:cNvSpPr>
            <a:spLocks noGrp="1"/>
          </p:cNvSpPr>
          <p:nvPr>
            <p:ph type="title"/>
          </p:nvPr>
        </p:nvSpPr>
        <p:spPr>
          <a:xfrm>
            <a:off x="35496" y="72008"/>
            <a:ext cx="7704856" cy="548680"/>
          </a:xfrm>
        </p:spPr>
        <p:txBody>
          <a:bodyPr>
            <a:noAutofit/>
          </a:bodyPr>
          <a:lstStyle/>
          <a:p>
            <a:r>
              <a:rPr lang="en-GB" sz="4000" dirty="0" smtClean="0"/>
              <a:t>17 – Exam Questions – June 2014</a:t>
            </a:r>
            <a:endParaRPr lang="en-GB" sz="3600" dirty="0"/>
          </a:p>
        </p:txBody>
      </p:sp>
      <p:sp>
        <p:nvSpPr>
          <p:cNvPr id="3" name="Rectangle 2"/>
          <p:cNvSpPr/>
          <p:nvPr/>
        </p:nvSpPr>
        <p:spPr>
          <a:xfrm>
            <a:off x="265135" y="3290501"/>
            <a:ext cx="4253113" cy="646331"/>
          </a:xfrm>
          <a:prstGeom prst="rect">
            <a:avLst/>
          </a:prstGeom>
        </p:spPr>
        <p:txBody>
          <a:bodyPr wrap="square">
            <a:spAutoFit/>
          </a:bodyPr>
          <a:lstStyle/>
          <a:p>
            <a:pPr fontAlgn="base">
              <a:spcBef>
                <a:spcPct val="0"/>
              </a:spcBef>
              <a:spcAft>
                <a:spcPct val="0"/>
              </a:spcAft>
            </a:pPr>
            <a:r>
              <a:rPr lang="en-US" b="1" dirty="0">
                <a:solidFill>
                  <a:prstClr val="black"/>
                </a:solidFill>
                <a:latin typeface="MyriadPro-Bold" panose="020B0703030403020204" pitchFamily="34" charset="0"/>
              </a:rPr>
              <a:t>Billy Bookcase – 503,441 sold between</a:t>
            </a:r>
          </a:p>
          <a:p>
            <a:pPr fontAlgn="base">
              <a:spcBef>
                <a:spcPct val="0"/>
              </a:spcBef>
              <a:spcAft>
                <a:spcPct val="0"/>
              </a:spcAft>
            </a:pPr>
            <a:r>
              <a:rPr lang="en-US" b="1" dirty="0">
                <a:solidFill>
                  <a:prstClr val="black"/>
                </a:solidFill>
                <a:latin typeface="MyriadPro-Bold" panose="020B0703030403020204" pitchFamily="34" charset="0"/>
              </a:rPr>
              <a:t>1 September 2012 and 25 October 2012</a:t>
            </a:r>
            <a:endParaRPr lang="en-GB" dirty="0">
              <a:solidFill>
                <a:prstClr val="black"/>
              </a:solidFill>
              <a:latin typeface="Arial" charset="0"/>
            </a:endParaRPr>
          </a:p>
        </p:txBody>
      </p:sp>
      <p:sp>
        <p:nvSpPr>
          <p:cNvPr id="4" name="Rectangle 3"/>
          <p:cNvSpPr/>
          <p:nvPr/>
        </p:nvSpPr>
        <p:spPr>
          <a:xfrm>
            <a:off x="4518248" y="3290501"/>
            <a:ext cx="4374232" cy="923330"/>
          </a:xfrm>
          <a:prstGeom prst="rect">
            <a:avLst/>
          </a:prstGeom>
        </p:spPr>
        <p:txBody>
          <a:bodyPr wrap="square">
            <a:spAutoFit/>
          </a:bodyPr>
          <a:lstStyle/>
          <a:p>
            <a:pPr fontAlgn="base">
              <a:spcBef>
                <a:spcPct val="0"/>
              </a:spcBef>
              <a:spcAft>
                <a:spcPct val="0"/>
              </a:spcAft>
            </a:pPr>
            <a:r>
              <a:rPr lang="en-US" b="1" i="1" dirty="0">
                <a:solidFill>
                  <a:prstClr val="black"/>
                </a:solidFill>
                <a:latin typeface="MyriadPro-BoldIt" panose="020B0703030403090204" pitchFamily="34" charset="0"/>
              </a:rPr>
              <a:t>IKEA </a:t>
            </a:r>
            <a:r>
              <a:rPr lang="en-US" b="1" dirty="0">
                <a:solidFill>
                  <a:prstClr val="black"/>
                </a:solidFill>
                <a:latin typeface="MyriadPro-Bold" panose="020B0703030403020204" pitchFamily="34" charset="0"/>
              </a:rPr>
              <a:t>have sold 11.6bn Swedish meatballs to British customers since 1987.</a:t>
            </a:r>
          </a:p>
          <a:p>
            <a:pPr fontAlgn="base">
              <a:spcBef>
                <a:spcPct val="0"/>
              </a:spcBef>
              <a:spcAft>
                <a:spcPct val="0"/>
              </a:spcAft>
            </a:pPr>
            <a:r>
              <a:rPr lang="en-US" b="1" dirty="0">
                <a:solidFill>
                  <a:prstClr val="black"/>
                </a:solidFill>
                <a:latin typeface="MyriadPro-Bold" panose="020B0703030403020204" pitchFamily="34" charset="0"/>
              </a:rPr>
              <a:t>Growth of ready meals market up by 4%</a:t>
            </a:r>
            <a:endParaRPr lang="en-GB" dirty="0">
              <a:solidFill>
                <a:prstClr val="black"/>
              </a:solidFill>
              <a:latin typeface="Arial" charset="0"/>
            </a:endParaRPr>
          </a:p>
        </p:txBody>
      </p:sp>
      <p:sp>
        <p:nvSpPr>
          <p:cNvPr id="5" name="Rectangle 4"/>
          <p:cNvSpPr/>
          <p:nvPr/>
        </p:nvSpPr>
        <p:spPr>
          <a:xfrm>
            <a:off x="1014411" y="6018594"/>
            <a:ext cx="7056784" cy="646331"/>
          </a:xfrm>
          <a:prstGeom prst="rect">
            <a:avLst/>
          </a:prstGeom>
        </p:spPr>
        <p:txBody>
          <a:bodyPr wrap="square">
            <a:spAutoFit/>
          </a:bodyPr>
          <a:lstStyle/>
          <a:p>
            <a:pPr fontAlgn="base">
              <a:spcBef>
                <a:spcPct val="0"/>
              </a:spcBef>
              <a:spcAft>
                <a:spcPct val="0"/>
              </a:spcAft>
            </a:pPr>
            <a:r>
              <a:rPr lang="en-US" b="1" dirty="0">
                <a:solidFill>
                  <a:prstClr val="black"/>
                </a:solidFill>
                <a:latin typeface="MyriadPro-Bold" panose="020B0703030403020204" pitchFamily="34" charset="0"/>
              </a:rPr>
              <a:t>The UK market for solar panels is currently growing at 25% per year. </a:t>
            </a:r>
            <a:r>
              <a:rPr lang="en-US" b="1" i="1" dirty="0">
                <a:solidFill>
                  <a:prstClr val="black"/>
                </a:solidFill>
                <a:latin typeface="MyriadPro-BoldIt" panose="020B0703030403090204" pitchFamily="34" charset="0"/>
              </a:rPr>
              <a:t>IKEA </a:t>
            </a:r>
            <a:r>
              <a:rPr lang="en-US" b="1" dirty="0">
                <a:solidFill>
                  <a:prstClr val="black"/>
                </a:solidFill>
                <a:latin typeface="MyriadPro-Bold" panose="020B0703030403020204" pitchFamily="34" charset="0"/>
              </a:rPr>
              <a:t>is launching packs of solar panels in 17 UK stores in 2013</a:t>
            </a:r>
            <a:endParaRPr lang="en-GB" dirty="0">
              <a:solidFill>
                <a:prstClr val="black"/>
              </a:solidFill>
              <a:latin typeface="Arial" charset="0"/>
            </a:endParaRPr>
          </a:p>
        </p:txBody>
      </p:sp>
      <p:pic>
        <p:nvPicPr>
          <p:cNvPr id="29698" name="Picture 2" descr="Image result for Billy Bookcase"/>
          <p:cNvPicPr>
            <a:picLocks noChangeAspect="1" noChangeArrowheads="1"/>
          </p:cNvPicPr>
          <p:nvPr/>
        </p:nvPicPr>
        <p:blipFill rotWithShape="1">
          <a:blip r:embed="rId3">
            <a:extLst>
              <a:ext uri="{28A0092B-C50C-407E-A947-70E740481C1C}">
                <a14:useLocalDpi xmlns:a14="http://schemas.microsoft.com/office/drawing/2010/main" val="0"/>
              </a:ext>
            </a:extLst>
          </a:blip>
          <a:srcRect t="6214" b="13625"/>
          <a:stretch/>
        </p:blipFill>
        <p:spPr bwMode="auto">
          <a:xfrm>
            <a:off x="611560" y="1412776"/>
            <a:ext cx="3442769" cy="1862830"/>
          </a:xfrm>
          <a:prstGeom prst="rect">
            <a:avLst/>
          </a:prstGeom>
          <a:noFill/>
          <a:extLst>
            <a:ext uri="{909E8E84-426E-40DD-AFC4-6F175D3DCCD1}">
              <a14:hiddenFill xmlns:a14="http://schemas.microsoft.com/office/drawing/2010/main">
                <a:solidFill>
                  <a:srgbClr val="FFFFFF"/>
                </a:solidFill>
              </a14:hiddenFill>
            </a:ext>
          </a:extLst>
        </p:spPr>
      </p:pic>
      <p:pic>
        <p:nvPicPr>
          <p:cNvPr id="29700" name="Picture 4" descr="Image result for ikea swedish meatballs"/>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726160" y="1091783"/>
            <a:ext cx="3958408" cy="2226605"/>
          </a:xfrm>
          <a:prstGeom prst="rect">
            <a:avLst/>
          </a:prstGeom>
          <a:noFill/>
          <a:extLst>
            <a:ext uri="{909E8E84-426E-40DD-AFC4-6F175D3DCCD1}">
              <a14:hiddenFill xmlns:a14="http://schemas.microsoft.com/office/drawing/2010/main">
                <a:solidFill>
                  <a:srgbClr val="FFFFFF"/>
                </a:solidFill>
              </a14:hiddenFill>
            </a:ext>
          </a:extLst>
        </p:spPr>
      </p:pic>
      <p:pic>
        <p:nvPicPr>
          <p:cNvPr id="29702" name="Picture 6" descr="Image result for ikea solar panel"/>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25175" y="4163045"/>
            <a:ext cx="3298753" cy="1855549"/>
          </a:xfrm>
          <a:prstGeom prst="rect">
            <a:avLst/>
          </a:prstGeom>
          <a:noFill/>
          <a:extLst>
            <a:ext uri="{909E8E84-426E-40DD-AFC4-6F175D3DCCD1}">
              <a14:hiddenFill xmlns:a14="http://schemas.microsoft.com/office/drawing/2010/main">
                <a:solidFill>
                  <a:srgbClr val="FFFFFF"/>
                </a:solidFill>
              </a14:hiddenFill>
            </a:ext>
          </a:extLst>
        </p:spPr>
      </p:pic>
      <p:pic>
        <p:nvPicPr>
          <p:cNvPr id="29704" name="Picture 8" descr="Image result for ikea solar panel"/>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702739" y="4209024"/>
            <a:ext cx="3973717" cy="1809570"/>
          </a:xfrm>
          <a:prstGeom prst="rect">
            <a:avLst/>
          </a:prstGeom>
          <a:noFill/>
          <a:extLst>
            <a:ext uri="{909E8E84-426E-40DD-AFC4-6F175D3DCCD1}">
              <a14:hiddenFill xmlns:a14="http://schemas.microsoft.com/office/drawing/2010/main">
                <a:solidFill>
                  <a:srgbClr val="FFFFFF"/>
                </a:solidFill>
              </a14:hiddenFill>
            </a:ext>
          </a:extLst>
        </p:spPr>
      </p:pic>
      <p:sp>
        <p:nvSpPr>
          <p:cNvPr id="11" name="TextBox 10">
            <a:hlinkClick r:id="rId7" action="ppaction://hlinkfile"/>
          </p:cNvPr>
          <p:cNvSpPr txBox="1"/>
          <p:nvPr/>
        </p:nvSpPr>
        <p:spPr>
          <a:xfrm>
            <a:off x="3995936" y="4221088"/>
            <a:ext cx="561372" cy="830997"/>
          </a:xfrm>
          <a:prstGeom prst="rect">
            <a:avLst/>
          </a:prstGeom>
          <a:noFill/>
        </p:spPr>
        <p:txBody>
          <a:bodyPr wrap="none" rtlCol="0">
            <a:spAutoFit/>
          </a:bodyPr>
          <a:lstStyle/>
          <a:p>
            <a:r>
              <a:rPr lang="en-IE" sz="4800" b="1" dirty="0" smtClean="0">
                <a:solidFill>
                  <a:srgbClr val="FF0000"/>
                </a:solidFill>
              </a:rPr>
              <a:t>?</a:t>
            </a:r>
            <a:endParaRPr lang="en-GB" b="1" dirty="0">
              <a:solidFill>
                <a:srgbClr val="FF0000"/>
              </a:solidFill>
            </a:endParaRPr>
          </a:p>
        </p:txBody>
      </p:sp>
    </p:spTree>
    <p:extLst>
      <p:ext uri="{BB962C8B-B14F-4D97-AF65-F5344CB8AC3E}">
        <p14:creationId xmlns:p14="http://schemas.microsoft.com/office/powerpoint/2010/main" val="1799397599"/>
      </p:ext>
    </p:extLst>
  </p:cSld>
  <p:clrMapOvr>
    <a:masterClrMapping/>
  </p:clrMapOvr>
  <p:transition advClick="0"/>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65135" y="1091783"/>
            <a:ext cx="8555337" cy="5508175"/>
          </a:xfrm>
          <a:prstGeom prst="rect">
            <a:avLst/>
          </a:prstGeom>
        </p:spPr>
        <p:txBody>
          <a:bodyPr wrap="square">
            <a:spAutoFit/>
          </a:bodyPr>
          <a:lstStyle/>
          <a:p>
            <a:pPr marL="342900" indent="-342900">
              <a:spcAft>
                <a:spcPts val="400"/>
              </a:spcAft>
              <a:buClr>
                <a:srgbClr val="F79646">
                  <a:lumMod val="50000"/>
                </a:srgbClr>
              </a:buClr>
              <a:buFont typeface="+mj-lt"/>
              <a:buAutoNum type="arabicPeriod" startAt="9"/>
              <a:tabLst>
                <a:tab pos="8345488" algn="r"/>
              </a:tabLst>
            </a:pPr>
            <a:r>
              <a:rPr lang="en-US" sz="1660" dirty="0">
                <a:solidFill>
                  <a:srgbClr val="FF0000"/>
                </a:solidFill>
              </a:rPr>
              <a:t>(b) Evaluate IKEA’s decision to have a decentralised organisational structure..</a:t>
            </a:r>
            <a:r>
              <a:rPr lang="en-US" sz="1660" dirty="0">
                <a:solidFill>
                  <a:srgbClr val="FF0000"/>
                </a:solidFill>
                <a:latin typeface="Arial" charset="0"/>
              </a:rPr>
              <a:t>	</a:t>
            </a:r>
            <a:r>
              <a:rPr lang="en-US" sz="1660" dirty="0" smtClean="0">
                <a:solidFill>
                  <a:srgbClr val="FF0000"/>
                </a:solidFill>
                <a:latin typeface="Arial" charset="0"/>
              </a:rPr>
              <a:t>(4)</a:t>
            </a:r>
            <a:endParaRPr lang="en-US" sz="1660" dirty="0">
              <a:solidFill>
                <a:srgbClr val="FF0000"/>
              </a:solidFill>
              <a:latin typeface="Arial" charset="0"/>
            </a:endParaRPr>
          </a:p>
          <a:p>
            <a:pPr fontAlgn="base">
              <a:spcBef>
                <a:spcPct val="0"/>
              </a:spcBef>
              <a:spcAft>
                <a:spcPts val="400"/>
              </a:spcAft>
              <a:buClr>
                <a:srgbClr val="F79646">
                  <a:lumMod val="50000"/>
                </a:srgbClr>
              </a:buClr>
              <a:tabLst>
                <a:tab pos="8345488" algn="r"/>
              </a:tabLst>
            </a:pPr>
            <a:r>
              <a:rPr lang="en-US" sz="1660" dirty="0">
                <a:solidFill>
                  <a:srgbClr val="FF0000"/>
                </a:solidFill>
                <a:latin typeface="Arial" charset="0"/>
              </a:rPr>
              <a:t>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 </a:t>
            </a:r>
            <a:r>
              <a:rPr lang="en-US" sz="1660" b="1" dirty="0">
                <a:solidFill>
                  <a:srgbClr val="FF0000"/>
                </a:solidFill>
                <a:latin typeface="Arial" charset="0"/>
              </a:rPr>
              <a:t>(Total for Question 9 = </a:t>
            </a:r>
            <a:r>
              <a:rPr lang="en-US" sz="1660" b="1" dirty="0" smtClean="0">
                <a:solidFill>
                  <a:srgbClr val="FF0000"/>
                </a:solidFill>
                <a:latin typeface="Arial" charset="0"/>
              </a:rPr>
              <a:t>4 </a:t>
            </a:r>
            <a:r>
              <a:rPr lang="en-US" sz="1660" b="1" dirty="0">
                <a:solidFill>
                  <a:srgbClr val="FF0000"/>
                </a:solidFill>
                <a:latin typeface="Arial" charset="0"/>
              </a:rPr>
              <a:t>marks)</a:t>
            </a:r>
          </a:p>
        </p:txBody>
      </p:sp>
      <p:sp>
        <p:nvSpPr>
          <p:cNvPr id="6" name="Title 1"/>
          <p:cNvSpPr>
            <a:spLocks noGrp="1"/>
          </p:cNvSpPr>
          <p:nvPr>
            <p:ph type="title"/>
          </p:nvPr>
        </p:nvSpPr>
        <p:spPr>
          <a:xfrm>
            <a:off x="35496" y="72008"/>
            <a:ext cx="7704856" cy="548680"/>
          </a:xfrm>
        </p:spPr>
        <p:txBody>
          <a:bodyPr>
            <a:noAutofit/>
          </a:bodyPr>
          <a:lstStyle/>
          <a:p>
            <a:r>
              <a:rPr lang="en-GB" sz="4000" dirty="0" smtClean="0"/>
              <a:t>17 – Exam Questions – June 2014</a:t>
            </a:r>
            <a:endParaRPr lang="en-GB" sz="3600" dirty="0"/>
          </a:p>
        </p:txBody>
      </p:sp>
      <p:sp>
        <p:nvSpPr>
          <p:cNvPr id="4" name="TextBox 3">
            <a:hlinkClick r:id="rId3" action="ppaction://hlinkfile"/>
          </p:cNvPr>
          <p:cNvSpPr txBox="1"/>
          <p:nvPr/>
        </p:nvSpPr>
        <p:spPr>
          <a:xfrm>
            <a:off x="8331108" y="2598003"/>
            <a:ext cx="561372" cy="830997"/>
          </a:xfrm>
          <a:prstGeom prst="rect">
            <a:avLst/>
          </a:prstGeom>
          <a:noFill/>
        </p:spPr>
        <p:txBody>
          <a:bodyPr wrap="none" rtlCol="0">
            <a:spAutoFit/>
          </a:bodyPr>
          <a:lstStyle/>
          <a:p>
            <a:r>
              <a:rPr lang="en-IE" sz="4800" b="1" dirty="0" smtClean="0">
                <a:solidFill>
                  <a:srgbClr val="FF0000"/>
                </a:solidFill>
              </a:rPr>
              <a:t>?</a:t>
            </a:r>
            <a:endParaRPr lang="en-GB" b="1" dirty="0">
              <a:solidFill>
                <a:srgbClr val="FF0000"/>
              </a:solidFill>
            </a:endParaRPr>
          </a:p>
        </p:txBody>
      </p:sp>
    </p:spTree>
    <p:extLst>
      <p:ext uri="{BB962C8B-B14F-4D97-AF65-F5344CB8AC3E}">
        <p14:creationId xmlns:p14="http://schemas.microsoft.com/office/powerpoint/2010/main" val="128584022"/>
      </p:ext>
    </p:extLst>
  </p:cSld>
  <p:clrMapOvr>
    <a:masterClrMapping/>
  </p:clrMapOvr>
  <p:transition advClick="0"/>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a:spLocks noGrp="1"/>
          </p:cNvSpPr>
          <p:nvPr>
            <p:ph type="title"/>
          </p:nvPr>
        </p:nvSpPr>
        <p:spPr>
          <a:xfrm>
            <a:off x="35496" y="72008"/>
            <a:ext cx="7704856" cy="548680"/>
          </a:xfrm>
        </p:spPr>
        <p:txBody>
          <a:bodyPr>
            <a:noAutofit/>
          </a:bodyPr>
          <a:lstStyle/>
          <a:p>
            <a:r>
              <a:rPr lang="en-GB" sz="4000" dirty="0" smtClean="0"/>
              <a:t>9 </a:t>
            </a:r>
            <a:r>
              <a:rPr lang="en-GB" sz="4000" dirty="0"/>
              <a:t>– Exam Questions – </a:t>
            </a:r>
            <a:r>
              <a:rPr lang="en-GB" sz="4000" dirty="0" smtClean="0"/>
              <a:t>June 2014</a:t>
            </a:r>
            <a:endParaRPr lang="en-GB" sz="4000" b="1" dirty="0" smtClean="0"/>
          </a:p>
        </p:txBody>
      </p:sp>
      <p:graphicFrame>
        <p:nvGraphicFramePr>
          <p:cNvPr id="4" name="Table 3"/>
          <p:cNvGraphicFramePr>
            <a:graphicFrameLocks noGrp="1"/>
          </p:cNvGraphicFramePr>
          <p:nvPr>
            <p:extLst>
              <p:ext uri="{D42A27DB-BD31-4B8C-83A1-F6EECF244321}">
                <p14:modId xmlns:p14="http://schemas.microsoft.com/office/powerpoint/2010/main" val="2309517886"/>
              </p:ext>
            </p:extLst>
          </p:nvPr>
        </p:nvGraphicFramePr>
        <p:xfrm>
          <a:off x="251520" y="1124744"/>
          <a:ext cx="8640960" cy="5514906"/>
        </p:xfrm>
        <a:graphic>
          <a:graphicData uri="http://schemas.openxmlformats.org/drawingml/2006/table">
            <a:tbl>
              <a:tblPr firstRow="1" bandRow="1">
                <a:tableStyleId>{5C22544A-7EE6-4342-B048-85BDC9FD1C3A}</a:tableStyleId>
              </a:tblPr>
              <a:tblGrid>
                <a:gridCol w="720080"/>
                <a:gridCol w="720080"/>
                <a:gridCol w="2736304"/>
                <a:gridCol w="3146382"/>
                <a:gridCol w="1318114"/>
              </a:tblGrid>
              <a:tr h="34854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500" b="0" dirty="0" smtClean="0">
                          <a:solidFill>
                            <a:schemeClr val="tx1"/>
                          </a:solidFill>
                          <a:latin typeface="Arial" panose="020B0604020202020204" pitchFamily="34" charset="0"/>
                          <a:cs typeface="Arial" panose="020B0604020202020204" pitchFamily="34" charset="0"/>
                        </a:rPr>
                        <a:t>9</a:t>
                      </a:r>
                    </a:p>
                  </a:txBody>
                  <a:tcPr>
                    <a:solidFill>
                      <a:schemeClr val="tx2">
                        <a:lumMod val="20000"/>
                        <a:lumOff val="80000"/>
                      </a:schemeClr>
                    </a:solidFill>
                  </a:tcPr>
                </a:tc>
                <a:tc gridSpan="3">
                  <a:txBody>
                    <a:bodyPr/>
                    <a:lstStyle/>
                    <a:p>
                      <a:r>
                        <a:rPr lang="en-US" sz="1500" b="0" dirty="0" smtClean="0">
                          <a:solidFill>
                            <a:schemeClr val="tx1"/>
                          </a:solidFill>
                          <a:latin typeface="Arial" panose="020B0604020202020204" pitchFamily="34" charset="0"/>
                          <a:cs typeface="Arial" panose="020B0604020202020204" pitchFamily="34" charset="0"/>
                        </a:rPr>
                        <a:t>Evaluate IKEA’s decision to have a decentralised organisation structure.</a:t>
                      </a:r>
                      <a:endParaRPr lang="en-GB" sz="1500" b="0" dirty="0">
                        <a:solidFill>
                          <a:schemeClr val="tx1"/>
                        </a:solidFill>
                        <a:latin typeface="Arial" panose="020B0604020202020204" pitchFamily="34" charset="0"/>
                        <a:cs typeface="Arial" panose="020B0604020202020204" pitchFamily="34" charset="0"/>
                      </a:endParaRPr>
                    </a:p>
                  </a:txBody>
                  <a:tcPr>
                    <a:solidFill>
                      <a:schemeClr val="tx2">
                        <a:lumMod val="20000"/>
                        <a:lumOff val="80000"/>
                      </a:schemeClr>
                    </a:solidFill>
                  </a:tcPr>
                </a:tc>
                <a:tc hMerge="1">
                  <a:txBody>
                    <a:bodyPr/>
                    <a:lstStyle/>
                    <a:p>
                      <a:endParaRPr lang="en-GB"/>
                    </a:p>
                  </a:txBody>
                  <a:tcPr/>
                </a:tc>
                <a:tc hMerge="1">
                  <a:txBody>
                    <a:bodyPr/>
                    <a:lstStyle/>
                    <a:p>
                      <a:pPr algn="ctr"/>
                      <a:endParaRPr lang="en-GB" sz="1530" b="0" dirty="0">
                        <a:solidFill>
                          <a:schemeClr val="tx1"/>
                        </a:solidFill>
                        <a:latin typeface="Arial" panose="020B0604020202020204" pitchFamily="34" charset="0"/>
                        <a:cs typeface="Arial" panose="020B0604020202020204" pitchFamily="34" charset="0"/>
                      </a:endParaRPr>
                    </a:p>
                  </a:txBody>
                  <a:tcPr>
                    <a:solidFill>
                      <a:schemeClr val="tx2">
                        <a:lumMod val="20000"/>
                        <a:lumOff val="8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600" b="0" dirty="0" smtClean="0">
                          <a:solidFill>
                            <a:schemeClr val="tx1"/>
                          </a:solidFill>
                          <a:latin typeface="Arial" panose="020B0604020202020204" pitchFamily="34" charset="0"/>
                          <a:cs typeface="Arial" panose="020B0604020202020204" pitchFamily="34" charset="0"/>
                        </a:rPr>
                        <a:t>8 marks</a:t>
                      </a:r>
                      <a:endParaRPr lang="en-GB" sz="1600" b="0" baseline="0" dirty="0" smtClean="0">
                        <a:solidFill>
                          <a:schemeClr val="tx1"/>
                        </a:solidFill>
                        <a:latin typeface="Arial" panose="020B0604020202020204" pitchFamily="34" charset="0"/>
                        <a:cs typeface="Arial" panose="020B0604020202020204" pitchFamily="34" charset="0"/>
                      </a:endParaRPr>
                    </a:p>
                  </a:txBody>
                  <a:tcPr>
                    <a:solidFill>
                      <a:schemeClr val="tx2">
                        <a:lumMod val="20000"/>
                        <a:lumOff val="80000"/>
                      </a:schemeClr>
                    </a:solidFill>
                  </a:tcPr>
                </a:tc>
              </a:tr>
              <a:tr h="250341">
                <a:tc>
                  <a:txBody>
                    <a:bodyPr/>
                    <a:lstStyle/>
                    <a:p>
                      <a:pPr algn="ctr"/>
                      <a:r>
                        <a:rPr lang="en-GB" sz="1500" b="1" dirty="0" smtClean="0">
                          <a:solidFill>
                            <a:schemeClr val="tx1"/>
                          </a:solidFill>
                          <a:latin typeface="Arial" panose="020B0604020202020204" pitchFamily="34" charset="0"/>
                          <a:cs typeface="Arial" panose="020B0604020202020204" pitchFamily="34" charset="0"/>
                        </a:rPr>
                        <a:t>Level</a:t>
                      </a:r>
                      <a:endParaRPr lang="en-GB" sz="1500" b="1" dirty="0">
                        <a:solidFill>
                          <a:schemeClr val="tx1"/>
                        </a:solidFill>
                        <a:latin typeface="Arial" panose="020B0604020202020204" pitchFamily="34" charset="0"/>
                        <a:cs typeface="Arial" panose="020B0604020202020204" pitchFamily="34" charset="0"/>
                      </a:endParaRPr>
                    </a:p>
                  </a:txBody>
                  <a:tcPr>
                    <a:solidFill>
                      <a:schemeClr val="tx2">
                        <a:lumMod val="20000"/>
                        <a:lumOff val="80000"/>
                      </a:schemeClr>
                    </a:solidFill>
                  </a:tcPr>
                </a:tc>
                <a:tc>
                  <a:txBody>
                    <a:bodyPr/>
                    <a:lstStyle/>
                    <a:p>
                      <a:r>
                        <a:rPr lang="en-GB" sz="1500" b="1" dirty="0" smtClean="0">
                          <a:solidFill>
                            <a:schemeClr val="tx1"/>
                          </a:solidFill>
                          <a:latin typeface="Arial" panose="020B0604020202020204" pitchFamily="34" charset="0"/>
                          <a:cs typeface="Arial" panose="020B0604020202020204" pitchFamily="34" charset="0"/>
                        </a:rPr>
                        <a:t>Mark</a:t>
                      </a:r>
                      <a:endParaRPr lang="en-GB" sz="1500" b="1" dirty="0">
                        <a:solidFill>
                          <a:schemeClr val="tx1"/>
                        </a:solidFill>
                        <a:latin typeface="Arial" panose="020B0604020202020204" pitchFamily="34" charset="0"/>
                        <a:cs typeface="Arial" panose="020B0604020202020204" pitchFamily="34" charset="0"/>
                      </a:endParaRPr>
                    </a:p>
                  </a:txBody>
                  <a:tcPr>
                    <a:solidFill>
                      <a:schemeClr val="tx2">
                        <a:lumMod val="20000"/>
                        <a:lumOff val="80000"/>
                      </a:schemeClr>
                    </a:solidFill>
                  </a:tcPr>
                </a:tc>
                <a:tc>
                  <a:txBody>
                    <a:bodyPr/>
                    <a:lstStyle/>
                    <a:p>
                      <a:r>
                        <a:rPr lang="en-GB" sz="1500" b="1" dirty="0" smtClean="0">
                          <a:solidFill>
                            <a:schemeClr val="tx1"/>
                          </a:solidFill>
                          <a:latin typeface="Arial" panose="020B0604020202020204" pitchFamily="34" charset="0"/>
                          <a:cs typeface="Arial" panose="020B0604020202020204" pitchFamily="34" charset="0"/>
                        </a:rPr>
                        <a:t>Descriptor</a:t>
                      </a:r>
                      <a:endParaRPr lang="en-GB" sz="1500" b="1" dirty="0">
                        <a:solidFill>
                          <a:schemeClr val="tx1"/>
                        </a:solidFill>
                        <a:latin typeface="Arial" panose="020B0604020202020204" pitchFamily="34" charset="0"/>
                        <a:cs typeface="Arial" panose="020B0604020202020204" pitchFamily="34" charset="0"/>
                      </a:endParaRPr>
                    </a:p>
                  </a:txBody>
                  <a:tcPr>
                    <a:solidFill>
                      <a:schemeClr val="tx2">
                        <a:lumMod val="20000"/>
                        <a:lumOff val="80000"/>
                      </a:schemeClr>
                    </a:solidFill>
                  </a:tcPr>
                </a:tc>
                <a:tc gridSpan="2">
                  <a:txBody>
                    <a:bodyPr/>
                    <a:lstStyle/>
                    <a:p>
                      <a:pPr algn="l"/>
                      <a:r>
                        <a:rPr lang="en-GB" sz="1500" b="1" dirty="0" smtClean="0">
                          <a:solidFill>
                            <a:schemeClr val="tx1"/>
                          </a:solidFill>
                          <a:latin typeface="Arial" panose="020B0604020202020204" pitchFamily="34" charset="0"/>
                          <a:cs typeface="Arial" panose="020B0604020202020204" pitchFamily="34" charset="0"/>
                        </a:rPr>
                        <a:t>Possible content</a:t>
                      </a:r>
                      <a:endParaRPr lang="en-GB" sz="1500" b="1" dirty="0">
                        <a:solidFill>
                          <a:schemeClr val="tx1"/>
                        </a:solidFill>
                        <a:latin typeface="Arial" panose="020B0604020202020204" pitchFamily="34" charset="0"/>
                        <a:cs typeface="Arial" panose="020B0604020202020204" pitchFamily="34" charset="0"/>
                      </a:endParaRPr>
                    </a:p>
                  </a:txBody>
                  <a:tcPr>
                    <a:solidFill>
                      <a:schemeClr val="tx2">
                        <a:lumMod val="20000"/>
                        <a:lumOff val="80000"/>
                      </a:schemeClr>
                    </a:solidFill>
                  </a:tcPr>
                </a:tc>
                <a:tc hMerge="1">
                  <a:txBody>
                    <a:bodyPr/>
                    <a:lstStyle/>
                    <a:p>
                      <a:endParaRPr lang="en-GB"/>
                    </a:p>
                  </a:txBody>
                  <a:tcPr/>
                </a:tc>
              </a:tr>
              <a:tr h="616659">
                <a:tc>
                  <a:txBody>
                    <a:bodyPr/>
                    <a:lstStyle/>
                    <a:p>
                      <a:pPr algn="ctr"/>
                      <a:r>
                        <a:rPr lang="en-GB" sz="1500" b="0" smtClean="0">
                          <a:solidFill>
                            <a:schemeClr val="tx1"/>
                          </a:solidFill>
                          <a:latin typeface="Arial" panose="020B0604020202020204" pitchFamily="34" charset="0"/>
                          <a:cs typeface="Arial" panose="020B0604020202020204" pitchFamily="34" charset="0"/>
                        </a:rPr>
                        <a:t>1</a:t>
                      </a:r>
                      <a:endParaRPr lang="en-GB" sz="1500" b="0" dirty="0">
                        <a:solidFill>
                          <a:schemeClr val="tx1"/>
                        </a:solidFill>
                        <a:latin typeface="Arial" panose="020B0604020202020204" pitchFamily="34" charset="0"/>
                        <a:cs typeface="Arial" panose="020B0604020202020204" pitchFamily="34" charset="0"/>
                      </a:endParaRPr>
                    </a:p>
                  </a:txBody>
                  <a:tcPr>
                    <a:solidFill>
                      <a:schemeClr val="tx2">
                        <a:lumMod val="20000"/>
                        <a:lumOff val="80000"/>
                      </a:schemeClr>
                    </a:solidFill>
                  </a:tcPr>
                </a:tc>
                <a:tc>
                  <a:txBody>
                    <a:bodyPr/>
                    <a:lstStyle/>
                    <a:p>
                      <a:pPr algn="ctr"/>
                      <a:r>
                        <a:rPr lang="en-GB" sz="1500" b="1" dirty="0" smtClean="0">
                          <a:solidFill>
                            <a:schemeClr val="tx1"/>
                          </a:solidFill>
                          <a:latin typeface="Arial" panose="020B0604020202020204" pitchFamily="34" charset="0"/>
                          <a:cs typeface="Arial" panose="020B0604020202020204" pitchFamily="34" charset="0"/>
                        </a:rPr>
                        <a:t>1-2</a:t>
                      </a:r>
                      <a:endParaRPr lang="en-GB" sz="1500" b="1" dirty="0">
                        <a:solidFill>
                          <a:schemeClr val="tx1"/>
                        </a:solidFill>
                        <a:latin typeface="Arial" panose="020B0604020202020204" pitchFamily="34" charset="0"/>
                        <a:cs typeface="Arial" panose="020B0604020202020204" pitchFamily="34" charset="0"/>
                      </a:endParaRPr>
                    </a:p>
                  </a:txBody>
                  <a:tcPr>
                    <a:solidFill>
                      <a:schemeClr val="tx2">
                        <a:lumMod val="20000"/>
                        <a:lumOff val="80000"/>
                      </a:schemeClr>
                    </a:solidFill>
                  </a:tcPr>
                </a:tc>
                <a:tc>
                  <a:txBody>
                    <a:bodyPr/>
                    <a:lstStyle/>
                    <a:p>
                      <a:r>
                        <a:rPr lang="en-US" sz="1500" b="0" dirty="0" smtClean="0">
                          <a:solidFill>
                            <a:schemeClr val="tx1"/>
                          </a:solidFill>
                          <a:latin typeface="Arial" panose="020B0604020202020204" pitchFamily="34" charset="0"/>
                          <a:cs typeface="Arial" panose="020B0604020202020204" pitchFamily="34" charset="0"/>
                        </a:rPr>
                        <a:t>Knowledge/ understanding of Decentralised organisation structure must be present</a:t>
                      </a:r>
                      <a:endParaRPr lang="en-GB" sz="1500" b="0" dirty="0">
                        <a:solidFill>
                          <a:schemeClr val="tx1"/>
                        </a:solidFill>
                        <a:latin typeface="Arial" panose="020B0604020202020204" pitchFamily="34" charset="0"/>
                        <a:cs typeface="Arial" panose="020B0604020202020204" pitchFamily="34" charset="0"/>
                      </a:endParaRPr>
                    </a:p>
                  </a:txBody>
                  <a:tcPr>
                    <a:solidFill>
                      <a:schemeClr val="tx2">
                        <a:lumMod val="20000"/>
                        <a:lumOff val="80000"/>
                      </a:schemeClr>
                    </a:solidFill>
                  </a:tcPr>
                </a:tc>
                <a:tc gridSpan="2">
                  <a:txBody>
                    <a:bodyPr/>
                    <a:lstStyle/>
                    <a:p>
                      <a:pPr algn="l"/>
                      <a:r>
                        <a:rPr lang="en-US" sz="1500" b="0" dirty="0" smtClean="0">
                          <a:solidFill>
                            <a:schemeClr val="tx1"/>
                          </a:solidFill>
                          <a:latin typeface="Arial" panose="020B0604020202020204" pitchFamily="34" charset="0"/>
                          <a:cs typeface="Arial" panose="020B0604020202020204" pitchFamily="34" charset="0"/>
                        </a:rPr>
                        <a:t>e.g. moving the decision making process away from a central head office and spreading it throughout the organisation, usually to branch level</a:t>
                      </a:r>
                      <a:endParaRPr lang="en-GB" sz="1500" b="0" dirty="0">
                        <a:solidFill>
                          <a:schemeClr val="tx1"/>
                        </a:solidFill>
                        <a:latin typeface="Arial" panose="020B0604020202020204" pitchFamily="34" charset="0"/>
                        <a:cs typeface="Arial" panose="020B0604020202020204" pitchFamily="34" charset="0"/>
                      </a:endParaRPr>
                    </a:p>
                  </a:txBody>
                  <a:tcPr>
                    <a:solidFill>
                      <a:schemeClr val="tx2">
                        <a:lumMod val="20000"/>
                        <a:lumOff val="80000"/>
                      </a:schemeClr>
                    </a:solidFill>
                  </a:tcPr>
                </a:tc>
                <a:tc hMerge="1">
                  <a:txBody>
                    <a:bodyPr/>
                    <a:lstStyle/>
                    <a:p>
                      <a:endParaRPr lang="en-GB"/>
                    </a:p>
                  </a:txBody>
                  <a:tcPr/>
                </a:tc>
              </a:tr>
              <a:tr h="750715">
                <a:tc>
                  <a:txBody>
                    <a:bodyPr/>
                    <a:lstStyle/>
                    <a:p>
                      <a:pPr algn="ctr"/>
                      <a:r>
                        <a:rPr lang="en-GB" sz="1500" b="0" dirty="0" smtClean="0">
                          <a:solidFill>
                            <a:schemeClr val="tx1"/>
                          </a:solidFill>
                          <a:latin typeface="Arial" panose="020B0604020202020204" pitchFamily="34" charset="0"/>
                          <a:cs typeface="Arial" panose="020B0604020202020204" pitchFamily="34" charset="0"/>
                        </a:rPr>
                        <a:t>2</a:t>
                      </a:r>
                      <a:endParaRPr lang="en-GB" sz="1500" b="0" dirty="0">
                        <a:solidFill>
                          <a:schemeClr val="tx1"/>
                        </a:solidFill>
                        <a:latin typeface="Arial" panose="020B0604020202020204" pitchFamily="34" charset="0"/>
                        <a:cs typeface="Arial" panose="020B0604020202020204" pitchFamily="34" charset="0"/>
                      </a:endParaRPr>
                    </a:p>
                  </a:txBody>
                  <a:tcPr>
                    <a:solidFill>
                      <a:schemeClr val="tx2">
                        <a:lumMod val="20000"/>
                        <a:lumOff val="80000"/>
                      </a:schemeClr>
                    </a:solidFill>
                  </a:tcPr>
                </a:tc>
                <a:tc>
                  <a:txBody>
                    <a:bodyPr/>
                    <a:lstStyle/>
                    <a:p>
                      <a:pPr algn="ctr"/>
                      <a:r>
                        <a:rPr lang="en-GB" sz="1500" b="1" dirty="0" smtClean="0">
                          <a:solidFill>
                            <a:schemeClr val="tx1"/>
                          </a:solidFill>
                          <a:latin typeface="Arial" panose="020B0604020202020204" pitchFamily="34" charset="0"/>
                          <a:cs typeface="Arial" panose="020B0604020202020204" pitchFamily="34" charset="0"/>
                        </a:rPr>
                        <a:t>3-4</a:t>
                      </a:r>
                      <a:endParaRPr lang="en-GB" sz="1500" b="1" dirty="0">
                        <a:solidFill>
                          <a:schemeClr val="tx1"/>
                        </a:solidFill>
                        <a:latin typeface="Arial" panose="020B0604020202020204" pitchFamily="34" charset="0"/>
                        <a:cs typeface="Arial" panose="020B0604020202020204" pitchFamily="34" charset="0"/>
                      </a:endParaRPr>
                    </a:p>
                  </a:txBody>
                  <a:tcPr>
                    <a:solidFill>
                      <a:schemeClr val="tx2">
                        <a:lumMod val="20000"/>
                        <a:lumOff val="80000"/>
                      </a:schemeClr>
                    </a:solidFill>
                  </a:tcPr>
                </a:tc>
                <a:tc>
                  <a:txBody>
                    <a:bodyPr/>
                    <a:lstStyle/>
                    <a:p>
                      <a:r>
                        <a:rPr lang="en-US" sz="1500" b="0" dirty="0" smtClean="0">
                          <a:solidFill>
                            <a:schemeClr val="tx1"/>
                          </a:solidFill>
                          <a:latin typeface="Arial" panose="020B0604020202020204" pitchFamily="34" charset="0"/>
                          <a:cs typeface="Arial" panose="020B0604020202020204" pitchFamily="34" charset="0"/>
                        </a:rPr>
                        <a:t>Application must be present, i.e. the answer must be </a:t>
                      </a:r>
                      <a:r>
                        <a:rPr lang="en-US" sz="1500" b="0" dirty="0" err="1" smtClean="0">
                          <a:solidFill>
                            <a:schemeClr val="tx1"/>
                          </a:solidFill>
                          <a:latin typeface="Arial" panose="020B0604020202020204" pitchFamily="34" charset="0"/>
                          <a:cs typeface="Arial" panose="020B0604020202020204" pitchFamily="34" charset="0"/>
                        </a:rPr>
                        <a:t>contextualised</a:t>
                      </a:r>
                      <a:r>
                        <a:rPr lang="en-US" sz="1500" b="0" dirty="0" smtClean="0">
                          <a:solidFill>
                            <a:schemeClr val="tx1"/>
                          </a:solidFill>
                          <a:latin typeface="Arial" panose="020B0604020202020204" pitchFamily="34" charset="0"/>
                          <a:cs typeface="Arial" panose="020B0604020202020204" pitchFamily="34" charset="0"/>
                        </a:rPr>
                        <a:t> to </a:t>
                      </a:r>
                      <a:r>
                        <a:rPr lang="en-US" sz="1500" b="0" dirty="0" err="1" smtClean="0">
                          <a:solidFill>
                            <a:schemeClr val="tx1"/>
                          </a:solidFill>
                          <a:latin typeface="Arial" panose="020B0604020202020204" pitchFamily="34" charset="0"/>
                          <a:cs typeface="Arial" panose="020B0604020202020204" pitchFamily="34" charset="0"/>
                        </a:rPr>
                        <a:t>contextualised</a:t>
                      </a:r>
                      <a:r>
                        <a:rPr lang="en-US" sz="1500" b="0" dirty="0" smtClean="0">
                          <a:solidFill>
                            <a:schemeClr val="tx1"/>
                          </a:solidFill>
                          <a:latin typeface="Arial" panose="020B0604020202020204" pitchFamily="34" charset="0"/>
                          <a:cs typeface="Arial" panose="020B0604020202020204" pitchFamily="34" charset="0"/>
                        </a:rPr>
                        <a:t> to IKEA</a:t>
                      </a:r>
                      <a:endParaRPr lang="en-GB" sz="1500" b="0" dirty="0">
                        <a:solidFill>
                          <a:schemeClr val="tx1"/>
                        </a:solidFill>
                        <a:latin typeface="Arial" panose="020B0604020202020204" pitchFamily="34" charset="0"/>
                        <a:cs typeface="Arial" panose="020B0604020202020204" pitchFamily="34" charset="0"/>
                      </a:endParaRPr>
                    </a:p>
                  </a:txBody>
                  <a:tcPr>
                    <a:solidFill>
                      <a:schemeClr val="tx2">
                        <a:lumMod val="20000"/>
                        <a:lumOff val="80000"/>
                      </a:schemeClr>
                    </a:solidFill>
                  </a:tcPr>
                </a:tc>
                <a:tc gridSpan="2">
                  <a:txBody>
                    <a:bodyPr/>
                    <a:lstStyle/>
                    <a:p>
                      <a:pPr algn="l"/>
                      <a:r>
                        <a:rPr lang="en-US" sz="1500" b="0" dirty="0" smtClean="0">
                          <a:solidFill>
                            <a:schemeClr val="tx1"/>
                          </a:solidFill>
                          <a:latin typeface="Arial" panose="020B0604020202020204" pitchFamily="34" charset="0"/>
                          <a:cs typeface="Arial" panose="020B0604020202020204" pitchFamily="34" charset="0"/>
                        </a:rPr>
                        <a:t>e.g. IKEA have 298 stores in 26 countries which have very different consumer preferences and operating conditions.</a:t>
                      </a:r>
                    </a:p>
                    <a:p>
                      <a:pPr algn="l"/>
                      <a:r>
                        <a:rPr lang="en-US" sz="1500" b="0" dirty="0" smtClean="0">
                          <a:solidFill>
                            <a:schemeClr val="tx1"/>
                          </a:solidFill>
                          <a:latin typeface="Arial" panose="020B0604020202020204" pitchFamily="34" charset="0"/>
                          <a:cs typeface="Arial" panose="020B0604020202020204" pitchFamily="34" charset="0"/>
                        </a:rPr>
                        <a:t>e.g. IKEA gives each regional area decision making power to stock furniture products suitable to the locality</a:t>
                      </a:r>
                      <a:endParaRPr lang="en-GB" sz="1500" b="0" dirty="0">
                        <a:solidFill>
                          <a:schemeClr val="tx1"/>
                        </a:solidFill>
                        <a:latin typeface="Arial" panose="020B0604020202020204" pitchFamily="34" charset="0"/>
                        <a:cs typeface="Arial" panose="020B0604020202020204" pitchFamily="34" charset="0"/>
                      </a:endParaRPr>
                    </a:p>
                  </a:txBody>
                  <a:tcPr>
                    <a:solidFill>
                      <a:schemeClr val="tx2">
                        <a:lumMod val="20000"/>
                        <a:lumOff val="80000"/>
                      </a:schemeClr>
                    </a:solidFill>
                  </a:tcPr>
                </a:tc>
                <a:tc hMerge="1">
                  <a:txBody>
                    <a:bodyPr/>
                    <a:lstStyle/>
                    <a:p>
                      <a:endParaRPr lang="en-GB"/>
                    </a:p>
                  </a:txBody>
                  <a:tcPr/>
                </a:tc>
              </a:tr>
              <a:tr h="1018828">
                <a:tc>
                  <a:txBody>
                    <a:bodyPr/>
                    <a:lstStyle/>
                    <a:p>
                      <a:pPr algn="ctr"/>
                      <a:r>
                        <a:rPr lang="en-GB" sz="1500" b="0" dirty="0" smtClean="0">
                          <a:solidFill>
                            <a:schemeClr val="tx1"/>
                          </a:solidFill>
                          <a:latin typeface="Arial" panose="020B0604020202020204" pitchFamily="34" charset="0"/>
                          <a:cs typeface="Arial" panose="020B0604020202020204" pitchFamily="34" charset="0"/>
                        </a:rPr>
                        <a:t>3</a:t>
                      </a:r>
                      <a:endParaRPr lang="en-GB" sz="1500" b="0" dirty="0">
                        <a:solidFill>
                          <a:schemeClr val="tx1"/>
                        </a:solidFill>
                        <a:latin typeface="Arial" panose="020B0604020202020204" pitchFamily="34" charset="0"/>
                        <a:cs typeface="Arial" panose="020B0604020202020204" pitchFamily="34" charset="0"/>
                      </a:endParaRPr>
                    </a:p>
                  </a:txBody>
                  <a:tcPr>
                    <a:solidFill>
                      <a:schemeClr val="tx2">
                        <a:lumMod val="20000"/>
                        <a:lumOff val="80000"/>
                      </a:schemeClr>
                    </a:solidFill>
                  </a:tcPr>
                </a:tc>
                <a:tc>
                  <a:txBody>
                    <a:bodyPr/>
                    <a:lstStyle/>
                    <a:p>
                      <a:pPr algn="ctr"/>
                      <a:r>
                        <a:rPr lang="en-GB" sz="1500" b="1" dirty="0" smtClean="0">
                          <a:solidFill>
                            <a:schemeClr val="tx1"/>
                          </a:solidFill>
                          <a:latin typeface="Arial" panose="020B0604020202020204" pitchFamily="34" charset="0"/>
                          <a:cs typeface="Arial" panose="020B0604020202020204" pitchFamily="34" charset="0"/>
                        </a:rPr>
                        <a:t>5-6</a:t>
                      </a:r>
                      <a:endParaRPr lang="en-GB" sz="1500" b="1" dirty="0">
                        <a:solidFill>
                          <a:schemeClr val="tx1"/>
                        </a:solidFill>
                        <a:latin typeface="Arial" panose="020B0604020202020204" pitchFamily="34" charset="0"/>
                        <a:cs typeface="Arial" panose="020B0604020202020204" pitchFamily="34" charset="0"/>
                      </a:endParaRPr>
                    </a:p>
                  </a:txBody>
                  <a:tcPr>
                    <a:solidFill>
                      <a:schemeClr val="tx2">
                        <a:lumMod val="20000"/>
                        <a:lumOff val="80000"/>
                      </a:schemeClr>
                    </a:solidFill>
                  </a:tcPr>
                </a:tc>
                <a:tc>
                  <a:txBody>
                    <a:bodyPr/>
                    <a:lstStyle/>
                    <a:p>
                      <a:r>
                        <a:rPr lang="en-US" sz="1500" b="0" dirty="0" smtClean="0">
                          <a:solidFill>
                            <a:schemeClr val="tx1"/>
                          </a:solidFill>
                          <a:latin typeface="Arial" panose="020B0604020202020204" pitchFamily="34" charset="0"/>
                          <a:cs typeface="Arial" panose="020B0604020202020204" pitchFamily="34" charset="0"/>
                        </a:rPr>
                        <a:t>Analysis in context must be present, i.e. in this case the candidate must</a:t>
                      </a:r>
                    </a:p>
                    <a:p>
                      <a:r>
                        <a:rPr lang="en-US" sz="1500" b="0" dirty="0" smtClean="0">
                          <a:solidFill>
                            <a:schemeClr val="tx1"/>
                          </a:solidFill>
                          <a:latin typeface="Arial" panose="020B0604020202020204" pitchFamily="34" charset="0"/>
                          <a:cs typeface="Arial" panose="020B0604020202020204" pitchFamily="34" charset="0"/>
                        </a:rPr>
                        <a:t>identify and explain the</a:t>
                      </a:r>
                      <a:r>
                        <a:rPr lang="en-US" sz="1500" b="0" baseline="0" dirty="0" smtClean="0">
                          <a:solidFill>
                            <a:schemeClr val="tx1"/>
                          </a:solidFill>
                          <a:latin typeface="Arial" panose="020B0604020202020204" pitchFamily="34" charset="0"/>
                          <a:cs typeface="Arial" panose="020B0604020202020204" pitchFamily="34" charset="0"/>
                        </a:rPr>
                        <a:t> </a:t>
                      </a:r>
                      <a:r>
                        <a:rPr lang="en-US" sz="1500" b="0" dirty="0" smtClean="0">
                          <a:solidFill>
                            <a:schemeClr val="tx1"/>
                          </a:solidFill>
                          <a:latin typeface="Arial" panose="020B0604020202020204" pitchFamily="34" charset="0"/>
                          <a:cs typeface="Arial" panose="020B0604020202020204" pitchFamily="34" charset="0"/>
                        </a:rPr>
                        <a:t>reasons/ causes/ costs/ consequences of a decentralised organisation structure to IKEA</a:t>
                      </a:r>
                    </a:p>
                    <a:p>
                      <a:r>
                        <a:rPr lang="en-US" sz="1500" b="1" dirty="0" smtClean="0">
                          <a:solidFill>
                            <a:schemeClr val="tx1"/>
                          </a:solidFill>
                          <a:latin typeface="Arial" panose="020B0604020202020204" pitchFamily="34" charset="0"/>
                          <a:cs typeface="Arial" panose="020B0604020202020204" pitchFamily="34" charset="0"/>
                        </a:rPr>
                        <a:t>NB if analysis is not in context limit to Level 2.</a:t>
                      </a:r>
                      <a:endParaRPr lang="en-GB" sz="1500" b="1" dirty="0">
                        <a:solidFill>
                          <a:schemeClr val="tx1"/>
                        </a:solidFill>
                        <a:latin typeface="Arial" panose="020B0604020202020204" pitchFamily="34" charset="0"/>
                        <a:cs typeface="Arial" panose="020B0604020202020204" pitchFamily="34" charset="0"/>
                      </a:endParaRPr>
                    </a:p>
                  </a:txBody>
                  <a:tcPr>
                    <a:solidFill>
                      <a:schemeClr val="tx2">
                        <a:lumMod val="20000"/>
                        <a:lumOff val="80000"/>
                      </a:schemeClr>
                    </a:solidFill>
                  </a:tcPr>
                </a:tc>
                <a:tc gridSpan="2">
                  <a:txBody>
                    <a:bodyPr/>
                    <a:lstStyle/>
                    <a:p>
                      <a:pPr algn="l"/>
                      <a:r>
                        <a:rPr lang="en-US" sz="1500" b="0" dirty="0" smtClean="0">
                          <a:solidFill>
                            <a:schemeClr val="tx1"/>
                          </a:solidFill>
                          <a:latin typeface="Arial" panose="020B0604020202020204" pitchFamily="34" charset="0"/>
                          <a:cs typeface="Arial" panose="020B0604020202020204" pitchFamily="34" charset="0"/>
                        </a:rPr>
                        <a:t>e.g. Local managers have a greater understanding of the local furniture market and buying habits of the customers enabling them to use local knowledge to match products to local needs rather than senior management in Sweden.</a:t>
                      </a:r>
                    </a:p>
                    <a:p>
                      <a:pPr algn="l"/>
                      <a:r>
                        <a:rPr lang="en-US" sz="1500" b="0" dirty="0" smtClean="0">
                          <a:solidFill>
                            <a:schemeClr val="tx1"/>
                          </a:solidFill>
                          <a:latin typeface="Arial" panose="020B0604020202020204" pitchFamily="34" charset="0"/>
                          <a:cs typeface="Arial" panose="020B0604020202020204" pitchFamily="34" charset="0"/>
                        </a:rPr>
                        <a:t>e.g. Giving each regional area decision making capabilities can be a form of empowerment and increase motivation for IKEAs employees resulting in higher productivity and therefore profits</a:t>
                      </a:r>
                      <a:endParaRPr lang="en-GB" sz="1500" b="0" dirty="0">
                        <a:solidFill>
                          <a:schemeClr val="tx1"/>
                        </a:solidFill>
                        <a:latin typeface="Arial" panose="020B0604020202020204" pitchFamily="34" charset="0"/>
                        <a:cs typeface="Arial" panose="020B0604020202020204" pitchFamily="34" charset="0"/>
                      </a:endParaRPr>
                    </a:p>
                  </a:txBody>
                  <a:tcPr>
                    <a:solidFill>
                      <a:schemeClr val="tx2">
                        <a:lumMod val="20000"/>
                        <a:lumOff val="80000"/>
                      </a:schemeClr>
                    </a:solidFill>
                  </a:tcPr>
                </a:tc>
                <a:tc hMerge="1">
                  <a:txBody>
                    <a:bodyPr/>
                    <a:lstStyle/>
                    <a:p>
                      <a:endParaRPr lang="en-GB"/>
                    </a:p>
                  </a:txBody>
                  <a:tcPr/>
                </a:tc>
              </a:tr>
            </a:tbl>
          </a:graphicData>
        </a:graphic>
      </p:graphicFrame>
      <p:sp>
        <p:nvSpPr>
          <p:cNvPr id="5" name="TextBox 4">
            <a:hlinkClick r:id="rId3" action="ppaction://hlinkfile"/>
          </p:cNvPr>
          <p:cNvSpPr txBox="1"/>
          <p:nvPr/>
        </p:nvSpPr>
        <p:spPr>
          <a:xfrm>
            <a:off x="8331108" y="1877923"/>
            <a:ext cx="561372" cy="830997"/>
          </a:xfrm>
          <a:prstGeom prst="rect">
            <a:avLst/>
          </a:prstGeom>
          <a:noFill/>
        </p:spPr>
        <p:txBody>
          <a:bodyPr wrap="none" rtlCol="0">
            <a:spAutoFit/>
          </a:bodyPr>
          <a:lstStyle/>
          <a:p>
            <a:r>
              <a:rPr lang="en-IE" sz="4800" b="1" dirty="0" smtClean="0">
                <a:solidFill>
                  <a:srgbClr val="FF0000"/>
                </a:solidFill>
              </a:rPr>
              <a:t>?</a:t>
            </a:r>
            <a:endParaRPr lang="en-GB" b="1" dirty="0">
              <a:solidFill>
                <a:srgbClr val="FF0000"/>
              </a:solidFill>
            </a:endParaRPr>
          </a:p>
        </p:txBody>
      </p:sp>
    </p:spTree>
    <p:extLst>
      <p:ext uri="{BB962C8B-B14F-4D97-AF65-F5344CB8AC3E}">
        <p14:creationId xmlns:p14="http://schemas.microsoft.com/office/powerpoint/2010/main" val="316424898"/>
      </p:ext>
    </p:extLst>
  </p:cSld>
  <p:clrMapOvr>
    <a:masterClrMapping/>
  </p:clrMapOvr>
  <p:transition advClick="0"/>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a:spLocks noGrp="1"/>
          </p:cNvSpPr>
          <p:nvPr>
            <p:ph type="title"/>
          </p:nvPr>
        </p:nvSpPr>
        <p:spPr>
          <a:xfrm>
            <a:off x="35496" y="72008"/>
            <a:ext cx="7704856" cy="548680"/>
          </a:xfrm>
        </p:spPr>
        <p:txBody>
          <a:bodyPr>
            <a:noAutofit/>
          </a:bodyPr>
          <a:lstStyle/>
          <a:p>
            <a:r>
              <a:rPr lang="en-GB" sz="4000" dirty="0" smtClean="0"/>
              <a:t>9 </a:t>
            </a:r>
            <a:r>
              <a:rPr lang="en-GB" sz="4000" dirty="0"/>
              <a:t>– Exam Questions – </a:t>
            </a:r>
            <a:r>
              <a:rPr lang="en-GB" sz="4000" dirty="0" smtClean="0"/>
              <a:t>June 2014</a:t>
            </a:r>
            <a:endParaRPr lang="en-GB" sz="4000" b="1" dirty="0" smtClean="0"/>
          </a:p>
        </p:txBody>
      </p:sp>
      <p:graphicFrame>
        <p:nvGraphicFramePr>
          <p:cNvPr id="4" name="Table 3"/>
          <p:cNvGraphicFramePr>
            <a:graphicFrameLocks noGrp="1"/>
          </p:cNvGraphicFramePr>
          <p:nvPr>
            <p:extLst>
              <p:ext uri="{D42A27DB-BD31-4B8C-83A1-F6EECF244321}">
                <p14:modId xmlns:p14="http://schemas.microsoft.com/office/powerpoint/2010/main" val="1739205551"/>
              </p:ext>
            </p:extLst>
          </p:nvPr>
        </p:nvGraphicFramePr>
        <p:xfrm>
          <a:off x="251520" y="1124744"/>
          <a:ext cx="8640960" cy="4221480"/>
        </p:xfrm>
        <a:graphic>
          <a:graphicData uri="http://schemas.openxmlformats.org/drawingml/2006/table">
            <a:tbl>
              <a:tblPr firstRow="1" bandRow="1">
                <a:tableStyleId>{5C22544A-7EE6-4342-B048-85BDC9FD1C3A}</a:tableStyleId>
              </a:tblPr>
              <a:tblGrid>
                <a:gridCol w="720080"/>
                <a:gridCol w="720080"/>
                <a:gridCol w="3240360"/>
                <a:gridCol w="2642326"/>
                <a:gridCol w="1318114"/>
              </a:tblGrid>
              <a:tr h="34854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2000" b="0" dirty="0" smtClean="0">
                          <a:solidFill>
                            <a:schemeClr val="tx1"/>
                          </a:solidFill>
                          <a:latin typeface="Arial" panose="020B0604020202020204" pitchFamily="34" charset="0"/>
                          <a:cs typeface="Arial" panose="020B0604020202020204" pitchFamily="34" charset="0"/>
                        </a:rPr>
                        <a:t>9</a:t>
                      </a:r>
                      <a:endParaRPr lang="en-GB" sz="1500" b="0" dirty="0" smtClean="0">
                        <a:solidFill>
                          <a:schemeClr val="tx1"/>
                        </a:solidFill>
                        <a:latin typeface="Arial" panose="020B0604020202020204" pitchFamily="34" charset="0"/>
                        <a:cs typeface="Arial" panose="020B0604020202020204" pitchFamily="34" charset="0"/>
                      </a:endParaRPr>
                    </a:p>
                  </a:txBody>
                  <a:tcPr>
                    <a:solidFill>
                      <a:schemeClr val="tx2">
                        <a:lumMod val="20000"/>
                        <a:lumOff val="80000"/>
                      </a:schemeClr>
                    </a:solidFill>
                  </a:tcPr>
                </a:tc>
                <a:tc gridSpan="3">
                  <a:txBody>
                    <a:bodyPr/>
                    <a:lstStyle/>
                    <a:p>
                      <a:r>
                        <a:rPr lang="en-US" sz="2000" b="0" dirty="0" smtClean="0">
                          <a:solidFill>
                            <a:schemeClr val="tx1"/>
                          </a:solidFill>
                          <a:latin typeface="Arial" panose="020B0604020202020204" pitchFamily="34" charset="0"/>
                          <a:cs typeface="Arial" panose="020B0604020202020204" pitchFamily="34" charset="0"/>
                        </a:rPr>
                        <a:t>Evaluate IKEA’s decision to have a decentralised organisation structure.</a:t>
                      </a:r>
                      <a:endParaRPr lang="en-GB" sz="2000" b="0" dirty="0">
                        <a:solidFill>
                          <a:schemeClr val="tx1"/>
                        </a:solidFill>
                        <a:latin typeface="Arial" panose="020B0604020202020204" pitchFamily="34" charset="0"/>
                        <a:cs typeface="Arial" panose="020B0604020202020204" pitchFamily="34" charset="0"/>
                      </a:endParaRPr>
                    </a:p>
                  </a:txBody>
                  <a:tcPr>
                    <a:solidFill>
                      <a:schemeClr val="tx2">
                        <a:lumMod val="20000"/>
                        <a:lumOff val="80000"/>
                      </a:schemeClr>
                    </a:solidFill>
                  </a:tcPr>
                </a:tc>
                <a:tc hMerge="1">
                  <a:txBody>
                    <a:bodyPr/>
                    <a:lstStyle/>
                    <a:p>
                      <a:endParaRPr lang="en-GB"/>
                    </a:p>
                  </a:txBody>
                  <a:tcPr/>
                </a:tc>
                <a:tc hMerge="1">
                  <a:txBody>
                    <a:bodyPr/>
                    <a:lstStyle/>
                    <a:p>
                      <a:pPr algn="ctr"/>
                      <a:endParaRPr lang="en-GB" sz="1530" b="0" dirty="0">
                        <a:solidFill>
                          <a:schemeClr val="tx1"/>
                        </a:solidFill>
                        <a:latin typeface="Arial" panose="020B0604020202020204" pitchFamily="34" charset="0"/>
                        <a:cs typeface="Arial" panose="020B0604020202020204" pitchFamily="34" charset="0"/>
                      </a:endParaRPr>
                    </a:p>
                  </a:txBody>
                  <a:tcPr>
                    <a:solidFill>
                      <a:schemeClr val="tx2">
                        <a:lumMod val="20000"/>
                        <a:lumOff val="8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600" b="0" dirty="0" smtClean="0">
                          <a:solidFill>
                            <a:schemeClr val="tx1"/>
                          </a:solidFill>
                          <a:latin typeface="Arial" panose="020B0604020202020204" pitchFamily="34" charset="0"/>
                          <a:cs typeface="Arial" panose="020B0604020202020204" pitchFamily="34" charset="0"/>
                        </a:rPr>
                        <a:t>8 marks</a:t>
                      </a:r>
                      <a:endParaRPr lang="en-GB" sz="1600" b="0" baseline="0" dirty="0" smtClean="0">
                        <a:solidFill>
                          <a:schemeClr val="tx1"/>
                        </a:solidFill>
                        <a:latin typeface="Arial" panose="020B0604020202020204" pitchFamily="34" charset="0"/>
                        <a:cs typeface="Arial" panose="020B0604020202020204" pitchFamily="34" charset="0"/>
                      </a:endParaRPr>
                    </a:p>
                  </a:txBody>
                  <a:tcPr>
                    <a:solidFill>
                      <a:schemeClr val="tx2">
                        <a:lumMod val="20000"/>
                        <a:lumOff val="80000"/>
                      </a:schemeClr>
                    </a:solidFill>
                  </a:tcPr>
                </a:tc>
              </a:tr>
              <a:tr h="250341">
                <a:tc>
                  <a:txBody>
                    <a:bodyPr/>
                    <a:lstStyle/>
                    <a:p>
                      <a:pPr algn="ctr"/>
                      <a:r>
                        <a:rPr lang="en-GB" sz="1600" b="1" dirty="0" smtClean="0">
                          <a:solidFill>
                            <a:schemeClr val="tx1"/>
                          </a:solidFill>
                          <a:latin typeface="Arial" panose="020B0604020202020204" pitchFamily="34" charset="0"/>
                          <a:cs typeface="Arial" panose="020B0604020202020204" pitchFamily="34" charset="0"/>
                        </a:rPr>
                        <a:t>Level</a:t>
                      </a:r>
                      <a:endParaRPr lang="en-GB" sz="1600" b="1" dirty="0">
                        <a:solidFill>
                          <a:schemeClr val="tx1"/>
                        </a:solidFill>
                        <a:latin typeface="Arial" panose="020B0604020202020204" pitchFamily="34" charset="0"/>
                        <a:cs typeface="Arial" panose="020B0604020202020204" pitchFamily="34" charset="0"/>
                      </a:endParaRPr>
                    </a:p>
                  </a:txBody>
                  <a:tcPr>
                    <a:solidFill>
                      <a:schemeClr val="tx2">
                        <a:lumMod val="20000"/>
                        <a:lumOff val="80000"/>
                      </a:schemeClr>
                    </a:solidFill>
                  </a:tcPr>
                </a:tc>
                <a:tc>
                  <a:txBody>
                    <a:bodyPr/>
                    <a:lstStyle/>
                    <a:p>
                      <a:r>
                        <a:rPr lang="en-GB" sz="1600" b="1" dirty="0" smtClean="0">
                          <a:solidFill>
                            <a:schemeClr val="tx1"/>
                          </a:solidFill>
                          <a:latin typeface="Arial" panose="020B0604020202020204" pitchFamily="34" charset="0"/>
                          <a:cs typeface="Arial" panose="020B0604020202020204" pitchFamily="34" charset="0"/>
                        </a:rPr>
                        <a:t>Mark</a:t>
                      </a:r>
                      <a:endParaRPr lang="en-GB" sz="1600" b="1" dirty="0">
                        <a:solidFill>
                          <a:schemeClr val="tx1"/>
                        </a:solidFill>
                        <a:latin typeface="Arial" panose="020B0604020202020204" pitchFamily="34" charset="0"/>
                        <a:cs typeface="Arial" panose="020B0604020202020204" pitchFamily="34" charset="0"/>
                      </a:endParaRPr>
                    </a:p>
                  </a:txBody>
                  <a:tcPr>
                    <a:solidFill>
                      <a:schemeClr val="tx2">
                        <a:lumMod val="20000"/>
                        <a:lumOff val="80000"/>
                      </a:schemeClr>
                    </a:solidFill>
                  </a:tcPr>
                </a:tc>
                <a:tc>
                  <a:txBody>
                    <a:bodyPr/>
                    <a:lstStyle/>
                    <a:p>
                      <a:r>
                        <a:rPr lang="en-GB" sz="1600" b="1" dirty="0" smtClean="0">
                          <a:solidFill>
                            <a:schemeClr val="tx1"/>
                          </a:solidFill>
                          <a:latin typeface="Arial" panose="020B0604020202020204" pitchFamily="34" charset="0"/>
                          <a:cs typeface="Arial" panose="020B0604020202020204" pitchFamily="34" charset="0"/>
                        </a:rPr>
                        <a:t>Descriptor</a:t>
                      </a:r>
                      <a:endParaRPr lang="en-GB" sz="1600" b="1" dirty="0">
                        <a:solidFill>
                          <a:schemeClr val="tx1"/>
                        </a:solidFill>
                        <a:latin typeface="Arial" panose="020B0604020202020204" pitchFamily="34" charset="0"/>
                        <a:cs typeface="Arial" panose="020B0604020202020204" pitchFamily="34" charset="0"/>
                      </a:endParaRPr>
                    </a:p>
                  </a:txBody>
                  <a:tcPr>
                    <a:solidFill>
                      <a:schemeClr val="tx2">
                        <a:lumMod val="20000"/>
                        <a:lumOff val="80000"/>
                      </a:schemeClr>
                    </a:solidFill>
                  </a:tcPr>
                </a:tc>
                <a:tc gridSpan="2">
                  <a:txBody>
                    <a:bodyPr/>
                    <a:lstStyle/>
                    <a:p>
                      <a:pPr algn="l"/>
                      <a:r>
                        <a:rPr lang="en-GB" sz="1600" b="1" dirty="0" smtClean="0">
                          <a:solidFill>
                            <a:schemeClr val="tx1"/>
                          </a:solidFill>
                          <a:latin typeface="Arial" panose="020B0604020202020204" pitchFamily="34" charset="0"/>
                          <a:cs typeface="Arial" panose="020B0604020202020204" pitchFamily="34" charset="0"/>
                        </a:rPr>
                        <a:t>Possible content</a:t>
                      </a:r>
                      <a:endParaRPr lang="en-GB" sz="1600" b="1" dirty="0">
                        <a:solidFill>
                          <a:schemeClr val="tx1"/>
                        </a:solidFill>
                        <a:latin typeface="Arial" panose="020B0604020202020204" pitchFamily="34" charset="0"/>
                        <a:cs typeface="Arial" panose="020B0604020202020204" pitchFamily="34" charset="0"/>
                      </a:endParaRPr>
                    </a:p>
                  </a:txBody>
                  <a:tcPr>
                    <a:solidFill>
                      <a:schemeClr val="tx2">
                        <a:lumMod val="20000"/>
                        <a:lumOff val="80000"/>
                      </a:schemeClr>
                    </a:solidFill>
                  </a:tcPr>
                </a:tc>
                <a:tc hMerge="1">
                  <a:txBody>
                    <a:bodyPr/>
                    <a:lstStyle/>
                    <a:p>
                      <a:endParaRPr lang="en-GB"/>
                    </a:p>
                  </a:txBody>
                  <a:tcPr/>
                </a:tc>
              </a:tr>
              <a:tr h="616659">
                <a:tc>
                  <a:txBody>
                    <a:bodyPr/>
                    <a:lstStyle/>
                    <a:p>
                      <a:pPr algn="ctr"/>
                      <a:r>
                        <a:rPr lang="en-GB" sz="1800" b="0" dirty="0" smtClean="0">
                          <a:solidFill>
                            <a:schemeClr val="tx1"/>
                          </a:solidFill>
                          <a:latin typeface="Arial" panose="020B0604020202020204" pitchFamily="34" charset="0"/>
                          <a:cs typeface="Arial" panose="020B0604020202020204" pitchFamily="34" charset="0"/>
                        </a:rPr>
                        <a:t>4</a:t>
                      </a:r>
                      <a:endParaRPr lang="en-GB" sz="1800" b="0" dirty="0">
                        <a:solidFill>
                          <a:schemeClr val="tx1"/>
                        </a:solidFill>
                        <a:latin typeface="Arial" panose="020B0604020202020204" pitchFamily="34" charset="0"/>
                        <a:cs typeface="Arial" panose="020B0604020202020204" pitchFamily="34" charset="0"/>
                      </a:endParaRPr>
                    </a:p>
                  </a:txBody>
                  <a:tcPr>
                    <a:solidFill>
                      <a:schemeClr val="tx2">
                        <a:lumMod val="20000"/>
                        <a:lumOff val="80000"/>
                      </a:schemeClr>
                    </a:solidFill>
                  </a:tcPr>
                </a:tc>
                <a:tc>
                  <a:txBody>
                    <a:bodyPr/>
                    <a:lstStyle/>
                    <a:p>
                      <a:pPr algn="ctr"/>
                      <a:r>
                        <a:rPr lang="en-GB" sz="1800" b="1" dirty="0" smtClean="0">
                          <a:solidFill>
                            <a:schemeClr val="tx1"/>
                          </a:solidFill>
                          <a:latin typeface="Arial" panose="020B0604020202020204" pitchFamily="34" charset="0"/>
                          <a:cs typeface="Arial" panose="020B0604020202020204" pitchFamily="34" charset="0"/>
                        </a:rPr>
                        <a:t>7-8</a:t>
                      </a:r>
                      <a:endParaRPr lang="en-GB" sz="1800" b="1" dirty="0">
                        <a:solidFill>
                          <a:schemeClr val="tx1"/>
                        </a:solidFill>
                        <a:latin typeface="Arial" panose="020B0604020202020204" pitchFamily="34" charset="0"/>
                        <a:cs typeface="Arial" panose="020B0604020202020204" pitchFamily="34" charset="0"/>
                      </a:endParaRPr>
                    </a:p>
                  </a:txBody>
                  <a:tcPr>
                    <a:solidFill>
                      <a:schemeClr val="tx2">
                        <a:lumMod val="20000"/>
                        <a:lumOff val="80000"/>
                      </a:schemeClr>
                    </a:solidFill>
                  </a:tcPr>
                </a:tc>
                <a:tc>
                  <a:txBody>
                    <a:bodyPr/>
                    <a:lstStyle/>
                    <a:p>
                      <a:pPr>
                        <a:spcAft>
                          <a:spcPts val="600"/>
                        </a:spcAft>
                      </a:pPr>
                      <a:r>
                        <a:rPr lang="en-US" sz="1800" b="0" dirty="0" smtClean="0">
                          <a:solidFill>
                            <a:schemeClr val="tx1"/>
                          </a:solidFill>
                          <a:latin typeface="Arial" panose="020B0604020202020204" pitchFamily="34" charset="0"/>
                          <a:cs typeface="Arial" panose="020B0604020202020204" pitchFamily="34" charset="0"/>
                        </a:rPr>
                        <a:t>Evaluation must be present and in context showing the impact of a decentralised organisation structure.</a:t>
                      </a:r>
                    </a:p>
                    <a:p>
                      <a:pPr>
                        <a:spcAft>
                          <a:spcPts val="600"/>
                        </a:spcAft>
                      </a:pPr>
                      <a:r>
                        <a:rPr lang="en-US" sz="1800" b="0" dirty="0" smtClean="0">
                          <a:solidFill>
                            <a:schemeClr val="tx1"/>
                          </a:solidFill>
                          <a:latin typeface="Arial" panose="020B0604020202020204" pitchFamily="34" charset="0"/>
                          <a:cs typeface="Arial" panose="020B0604020202020204" pitchFamily="34" charset="0"/>
                        </a:rPr>
                        <a:t>Award </a:t>
                      </a:r>
                      <a:r>
                        <a:rPr lang="en-US" sz="1800" b="1" dirty="0" smtClean="0">
                          <a:solidFill>
                            <a:schemeClr val="tx1"/>
                          </a:solidFill>
                          <a:latin typeface="Arial" panose="020B0604020202020204" pitchFamily="34" charset="0"/>
                          <a:cs typeface="Arial" panose="020B0604020202020204" pitchFamily="34" charset="0"/>
                        </a:rPr>
                        <a:t>7 marks </a:t>
                      </a:r>
                      <a:r>
                        <a:rPr lang="en-US" sz="1800" b="0" dirty="0" smtClean="0">
                          <a:solidFill>
                            <a:schemeClr val="tx1"/>
                          </a:solidFill>
                          <a:latin typeface="Arial" panose="020B0604020202020204" pitchFamily="34" charset="0"/>
                          <a:cs typeface="Arial" panose="020B0604020202020204" pitchFamily="34" charset="0"/>
                        </a:rPr>
                        <a:t>if one side only is in context</a:t>
                      </a:r>
                    </a:p>
                    <a:p>
                      <a:pPr>
                        <a:spcAft>
                          <a:spcPts val="600"/>
                        </a:spcAft>
                      </a:pPr>
                      <a:r>
                        <a:rPr lang="en-US" sz="1800" b="0" dirty="0" smtClean="0">
                          <a:solidFill>
                            <a:schemeClr val="tx1"/>
                          </a:solidFill>
                          <a:latin typeface="Arial" panose="020B0604020202020204" pitchFamily="34" charset="0"/>
                          <a:cs typeface="Arial" panose="020B0604020202020204" pitchFamily="34" charset="0"/>
                        </a:rPr>
                        <a:t>Award </a:t>
                      </a:r>
                      <a:r>
                        <a:rPr lang="en-US" sz="1800" b="1" dirty="0" smtClean="0">
                          <a:solidFill>
                            <a:schemeClr val="tx1"/>
                          </a:solidFill>
                          <a:latin typeface="Arial" panose="020B0604020202020204" pitchFamily="34" charset="0"/>
                          <a:cs typeface="Arial" panose="020B0604020202020204" pitchFamily="34" charset="0"/>
                        </a:rPr>
                        <a:t>8 marks</a:t>
                      </a:r>
                      <a:r>
                        <a:rPr lang="en-US" sz="1800" b="0" dirty="0" smtClean="0">
                          <a:solidFill>
                            <a:schemeClr val="tx1"/>
                          </a:solidFill>
                          <a:latin typeface="Arial" panose="020B0604020202020204" pitchFamily="34" charset="0"/>
                          <a:cs typeface="Arial" panose="020B0604020202020204" pitchFamily="34" charset="0"/>
                        </a:rPr>
                        <a:t> if BOTH sides are in context</a:t>
                      </a:r>
                    </a:p>
                    <a:p>
                      <a:pPr>
                        <a:spcAft>
                          <a:spcPts val="600"/>
                        </a:spcAft>
                      </a:pPr>
                      <a:r>
                        <a:rPr lang="en-US" sz="1800" b="1" dirty="0" smtClean="0">
                          <a:solidFill>
                            <a:schemeClr val="tx1"/>
                          </a:solidFill>
                          <a:latin typeface="Arial" panose="020B0604020202020204" pitchFamily="34" charset="0"/>
                          <a:cs typeface="Arial" panose="020B0604020202020204" pitchFamily="34" charset="0"/>
                        </a:rPr>
                        <a:t>NB if evaluation not in context limit to Level 3.</a:t>
                      </a:r>
                      <a:endParaRPr lang="en-GB" sz="1800" b="1" dirty="0">
                        <a:solidFill>
                          <a:schemeClr val="tx1"/>
                        </a:solidFill>
                        <a:latin typeface="Arial" panose="020B0604020202020204" pitchFamily="34" charset="0"/>
                        <a:cs typeface="Arial" panose="020B0604020202020204" pitchFamily="34" charset="0"/>
                      </a:endParaRPr>
                    </a:p>
                  </a:txBody>
                  <a:tcPr>
                    <a:solidFill>
                      <a:schemeClr val="tx2">
                        <a:lumMod val="20000"/>
                        <a:lumOff val="80000"/>
                      </a:schemeClr>
                    </a:solidFill>
                  </a:tcPr>
                </a:tc>
                <a:tc gridSpan="2">
                  <a:txBody>
                    <a:bodyPr/>
                    <a:lstStyle/>
                    <a:p>
                      <a:pPr algn="l">
                        <a:spcAft>
                          <a:spcPts val="600"/>
                        </a:spcAft>
                      </a:pPr>
                      <a:r>
                        <a:rPr lang="en-US" sz="1800" b="0" dirty="0" smtClean="0">
                          <a:solidFill>
                            <a:schemeClr val="tx1"/>
                          </a:solidFill>
                          <a:latin typeface="Arial" panose="020B0604020202020204" pitchFamily="34" charset="0"/>
                          <a:cs typeface="Arial" panose="020B0604020202020204" pitchFamily="34" charset="0"/>
                        </a:rPr>
                        <a:t>e.g. IKEA have to make and hold a wider range of products to satisfy the differing regional demands resulting in higher costs.</a:t>
                      </a:r>
                    </a:p>
                    <a:p>
                      <a:pPr algn="l">
                        <a:spcAft>
                          <a:spcPts val="600"/>
                        </a:spcAft>
                      </a:pPr>
                      <a:r>
                        <a:rPr lang="en-US" sz="1800" b="0" dirty="0" smtClean="0">
                          <a:solidFill>
                            <a:schemeClr val="tx1"/>
                          </a:solidFill>
                          <a:latin typeface="Arial" panose="020B0604020202020204" pitchFamily="34" charset="0"/>
                          <a:cs typeface="Arial" panose="020B0604020202020204" pitchFamily="34" charset="0"/>
                        </a:rPr>
                        <a:t>e.g. Communication and decision making may be harder for the 298 IKEA outlets using a decentralised structure compared to one which used a centralised HQ with standardised procedures because there is no single chain of command.</a:t>
                      </a:r>
                      <a:endParaRPr lang="en-GB" sz="1800" b="0" dirty="0">
                        <a:solidFill>
                          <a:schemeClr val="tx1"/>
                        </a:solidFill>
                        <a:latin typeface="Arial" panose="020B0604020202020204" pitchFamily="34" charset="0"/>
                        <a:cs typeface="Arial" panose="020B0604020202020204" pitchFamily="34" charset="0"/>
                      </a:endParaRPr>
                    </a:p>
                  </a:txBody>
                  <a:tcPr>
                    <a:solidFill>
                      <a:schemeClr val="tx2">
                        <a:lumMod val="20000"/>
                        <a:lumOff val="80000"/>
                      </a:schemeClr>
                    </a:solidFill>
                  </a:tcPr>
                </a:tc>
                <a:tc hMerge="1">
                  <a:txBody>
                    <a:bodyPr/>
                    <a:lstStyle/>
                    <a:p>
                      <a:endParaRPr lang="en-GB"/>
                    </a:p>
                  </a:txBody>
                  <a:tcPr/>
                </a:tc>
              </a:tr>
            </a:tbl>
          </a:graphicData>
        </a:graphic>
      </p:graphicFrame>
      <p:sp>
        <p:nvSpPr>
          <p:cNvPr id="5" name="TextBox 4">
            <a:hlinkClick r:id="rId3" action="ppaction://hlinkfile"/>
          </p:cNvPr>
          <p:cNvSpPr txBox="1"/>
          <p:nvPr/>
        </p:nvSpPr>
        <p:spPr>
          <a:xfrm>
            <a:off x="8331108" y="5550331"/>
            <a:ext cx="561372" cy="830997"/>
          </a:xfrm>
          <a:prstGeom prst="rect">
            <a:avLst/>
          </a:prstGeom>
          <a:noFill/>
        </p:spPr>
        <p:txBody>
          <a:bodyPr wrap="none" rtlCol="0">
            <a:spAutoFit/>
          </a:bodyPr>
          <a:lstStyle/>
          <a:p>
            <a:r>
              <a:rPr lang="en-IE" sz="4800" b="1" dirty="0" smtClean="0">
                <a:solidFill>
                  <a:srgbClr val="FF0000"/>
                </a:solidFill>
              </a:rPr>
              <a:t>?</a:t>
            </a:r>
            <a:endParaRPr lang="en-GB" b="1" dirty="0">
              <a:solidFill>
                <a:srgbClr val="FF0000"/>
              </a:solidFill>
            </a:endParaRPr>
          </a:p>
        </p:txBody>
      </p:sp>
    </p:spTree>
    <p:extLst>
      <p:ext uri="{BB962C8B-B14F-4D97-AF65-F5344CB8AC3E}">
        <p14:creationId xmlns:p14="http://schemas.microsoft.com/office/powerpoint/2010/main" val="592377295"/>
      </p:ext>
    </p:extLst>
  </p:cSld>
  <p:clrMapOvr>
    <a:masterClrMapping/>
  </p:clrMapOvr>
  <p:transition advClick="0"/>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a:spLocks noGrp="1"/>
          </p:cNvSpPr>
          <p:nvPr>
            <p:ph type="title"/>
          </p:nvPr>
        </p:nvSpPr>
        <p:spPr>
          <a:xfrm>
            <a:off x="35496" y="72008"/>
            <a:ext cx="7704856" cy="548680"/>
          </a:xfrm>
        </p:spPr>
        <p:txBody>
          <a:bodyPr>
            <a:noAutofit/>
          </a:bodyPr>
          <a:lstStyle/>
          <a:p>
            <a:r>
              <a:rPr lang="en-GB" sz="3600" dirty="0" smtClean="0"/>
              <a:t>17 – Exam Questions – January 2015</a:t>
            </a:r>
            <a:endParaRPr lang="en-GB" sz="3200" dirty="0"/>
          </a:p>
        </p:txBody>
      </p:sp>
      <p:sp>
        <p:nvSpPr>
          <p:cNvPr id="7" name="Rectangle 6"/>
          <p:cNvSpPr/>
          <p:nvPr/>
        </p:nvSpPr>
        <p:spPr>
          <a:xfrm>
            <a:off x="305525" y="1124744"/>
            <a:ext cx="8586955" cy="5593839"/>
          </a:xfrm>
          <a:prstGeom prst="rect">
            <a:avLst/>
          </a:prstGeom>
        </p:spPr>
        <p:txBody>
          <a:bodyPr wrap="square">
            <a:spAutoFit/>
          </a:bodyPr>
          <a:lstStyle/>
          <a:p>
            <a:pPr marL="457200" indent="-457200">
              <a:spcAft>
                <a:spcPts val="300"/>
              </a:spcAft>
              <a:buClr>
                <a:srgbClr val="F79646">
                  <a:lumMod val="50000"/>
                </a:srgbClr>
              </a:buClr>
              <a:buFont typeface="+mj-lt"/>
              <a:buAutoNum type="arabicPeriod" startAt="4"/>
              <a:tabLst>
                <a:tab pos="6259116" algn="r"/>
              </a:tabLst>
            </a:pPr>
            <a:r>
              <a:rPr lang="en-US" sz="2000" dirty="0">
                <a:solidFill>
                  <a:srgbClr val="FF0000"/>
                </a:solidFill>
                <a:latin typeface="Arial" panose="020B0604020202020204" pitchFamily="34" charset="0"/>
                <a:cs typeface="Arial" panose="020B0604020202020204" pitchFamily="34" charset="0"/>
              </a:rPr>
              <a:t>Virgin Trains has a system of consultation where managers encourage employees </a:t>
            </a:r>
            <a:r>
              <a:rPr lang="en-US" sz="2000" dirty="0" smtClean="0">
                <a:solidFill>
                  <a:srgbClr val="FF0000"/>
                </a:solidFill>
                <a:latin typeface="Arial" panose="020B0604020202020204" pitchFamily="34" charset="0"/>
                <a:cs typeface="Arial" panose="020B0604020202020204" pitchFamily="34" charset="0"/>
              </a:rPr>
              <a:t>to be </a:t>
            </a:r>
            <a:r>
              <a:rPr lang="en-US" sz="2000" dirty="0">
                <a:solidFill>
                  <a:srgbClr val="FF0000"/>
                </a:solidFill>
                <a:latin typeface="Arial" panose="020B0604020202020204" pitchFamily="34" charset="0"/>
                <a:cs typeface="Arial" panose="020B0604020202020204" pitchFamily="34" charset="0"/>
              </a:rPr>
              <a:t>involved by challenging procedures and suggesting improvements</a:t>
            </a:r>
            <a:r>
              <a:rPr lang="en-US" sz="2000" dirty="0" smtClean="0">
                <a:solidFill>
                  <a:srgbClr val="FF0000"/>
                </a:solidFill>
                <a:latin typeface="Arial" panose="020B0604020202020204" pitchFamily="34" charset="0"/>
                <a:cs typeface="Arial" panose="020B0604020202020204" pitchFamily="34" charset="0"/>
              </a:rPr>
              <a:t>.</a:t>
            </a:r>
            <a:br>
              <a:rPr lang="en-US" sz="2000" dirty="0" smtClean="0">
                <a:solidFill>
                  <a:srgbClr val="FF0000"/>
                </a:solidFill>
                <a:latin typeface="Arial" panose="020B0604020202020204" pitchFamily="34" charset="0"/>
                <a:cs typeface="Arial" panose="020B0604020202020204" pitchFamily="34" charset="0"/>
              </a:rPr>
            </a:br>
            <a:r>
              <a:rPr lang="en-US" sz="2000" dirty="0" smtClean="0">
                <a:solidFill>
                  <a:srgbClr val="FF0000"/>
                </a:solidFill>
                <a:latin typeface="Arial" panose="020B0604020202020204" pitchFamily="34" charset="0"/>
                <a:cs typeface="Arial" panose="020B0604020202020204" pitchFamily="34" charset="0"/>
              </a:rPr>
              <a:t>(</a:t>
            </a:r>
            <a:r>
              <a:rPr lang="en-US" sz="2000" dirty="0">
                <a:solidFill>
                  <a:srgbClr val="FF0000"/>
                </a:solidFill>
                <a:latin typeface="Arial" panose="020B0604020202020204" pitchFamily="34" charset="0"/>
                <a:cs typeface="Arial" panose="020B0604020202020204" pitchFamily="34" charset="0"/>
              </a:rPr>
              <a:t>a) Consultation is most likely to lead to a long-term increase in	(1)</a:t>
            </a:r>
          </a:p>
          <a:p>
            <a:pPr marL="804863" indent="-342900">
              <a:spcAft>
                <a:spcPts val="300"/>
              </a:spcAft>
              <a:buClr>
                <a:srgbClr val="F79646">
                  <a:lumMod val="50000"/>
                </a:srgbClr>
              </a:buClr>
              <a:buFont typeface="+mj-lt"/>
              <a:buAutoNum type="alphaUcPeriod"/>
              <a:tabLst>
                <a:tab pos="6259116" algn="r"/>
              </a:tabLst>
            </a:pPr>
            <a:r>
              <a:rPr lang="en-US" sz="2000" dirty="0">
                <a:solidFill>
                  <a:srgbClr val="FF0000"/>
                </a:solidFill>
                <a:latin typeface="Arial" panose="020B0604020202020204" pitchFamily="34" charset="0"/>
                <a:cs typeface="Arial" panose="020B0604020202020204" pitchFamily="34" charset="0"/>
              </a:rPr>
              <a:t>It can provide more management positions</a:t>
            </a:r>
          </a:p>
          <a:p>
            <a:pPr marL="804863" indent="-342900">
              <a:spcAft>
                <a:spcPts val="300"/>
              </a:spcAft>
              <a:buClr>
                <a:srgbClr val="F79646">
                  <a:lumMod val="50000"/>
                </a:srgbClr>
              </a:buClr>
              <a:buFont typeface="+mj-lt"/>
              <a:buAutoNum type="alphaUcPeriod"/>
              <a:tabLst>
                <a:tab pos="6259116" algn="r"/>
              </a:tabLst>
            </a:pPr>
            <a:r>
              <a:rPr lang="en-US" sz="2000" dirty="0" smtClean="0">
                <a:solidFill>
                  <a:srgbClr val="FF0000"/>
                </a:solidFill>
                <a:latin typeface="Arial" panose="020B0604020202020204" pitchFamily="34" charset="0"/>
                <a:cs typeface="Arial" panose="020B0604020202020204" pitchFamily="34" charset="0"/>
              </a:rPr>
              <a:t>Managers </a:t>
            </a:r>
            <a:r>
              <a:rPr lang="en-US" sz="2000" dirty="0">
                <a:solidFill>
                  <a:srgbClr val="FF0000"/>
                </a:solidFill>
                <a:latin typeface="Arial" panose="020B0604020202020204" pitchFamily="34" charset="0"/>
                <a:cs typeface="Arial" panose="020B0604020202020204" pitchFamily="34" charset="0"/>
              </a:rPr>
              <a:t>will have more time to supervise each employee</a:t>
            </a:r>
          </a:p>
          <a:p>
            <a:pPr marL="804863" indent="-342900">
              <a:spcAft>
                <a:spcPts val="300"/>
              </a:spcAft>
              <a:buClr>
                <a:srgbClr val="F79646">
                  <a:lumMod val="50000"/>
                </a:srgbClr>
              </a:buClr>
              <a:buFont typeface="+mj-lt"/>
              <a:buAutoNum type="alphaUcPeriod"/>
              <a:tabLst>
                <a:tab pos="6259116" algn="r"/>
              </a:tabLst>
            </a:pPr>
            <a:r>
              <a:rPr lang="en-US" sz="2000" dirty="0" smtClean="0">
                <a:solidFill>
                  <a:srgbClr val="FF0000"/>
                </a:solidFill>
                <a:latin typeface="Arial" panose="020B0604020202020204" pitchFamily="34" charset="0"/>
                <a:cs typeface="Arial" panose="020B0604020202020204" pitchFamily="34" charset="0"/>
              </a:rPr>
              <a:t>The </a:t>
            </a:r>
            <a:r>
              <a:rPr lang="en-US" sz="2000" dirty="0">
                <a:solidFill>
                  <a:srgbClr val="FF0000"/>
                </a:solidFill>
                <a:latin typeface="Arial" panose="020B0604020202020204" pitchFamily="34" charset="0"/>
                <a:cs typeface="Arial" panose="020B0604020202020204" pitchFamily="34" charset="0"/>
              </a:rPr>
              <a:t>organisational structure will remain the same</a:t>
            </a:r>
          </a:p>
          <a:p>
            <a:pPr marL="804863" indent="-342900">
              <a:spcAft>
                <a:spcPts val="300"/>
              </a:spcAft>
              <a:buClr>
                <a:srgbClr val="F79646">
                  <a:lumMod val="50000"/>
                </a:srgbClr>
              </a:buClr>
              <a:buFont typeface="+mj-lt"/>
              <a:buAutoNum type="alphaUcPeriod"/>
              <a:tabLst>
                <a:tab pos="6259116" algn="r"/>
              </a:tabLst>
            </a:pPr>
            <a:r>
              <a:rPr lang="en-US" sz="2000" dirty="0" smtClean="0">
                <a:solidFill>
                  <a:srgbClr val="FF0000"/>
                </a:solidFill>
                <a:latin typeface="Arial" panose="020B0604020202020204" pitchFamily="34" charset="0"/>
                <a:cs typeface="Arial" panose="020B0604020202020204" pitchFamily="34" charset="0"/>
              </a:rPr>
              <a:t>It </a:t>
            </a:r>
            <a:r>
              <a:rPr lang="en-US" sz="2000" dirty="0">
                <a:solidFill>
                  <a:srgbClr val="FF0000"/>
                </a:solidFill>
                <a:latin typeface="Arial" panose="020B0604020202020204" pitchFamily="34" charset="0"/>
                <a:cs typeface="Arial" panose="020B0604020202020204" pitchFamily="34" charset="0"/>
              </a:rPr>
              <a:t>will be easier to control a greater number of employees	(3</a:t>
            </a:r>
            <a:r>
              <a:rPr lang="en-US" sz="2000" dirty="0" smtClean="0">
                <a:solidFill>
                  <a:srgbClr val="FF0000"/>
                </a:solidFill>
                <a:latin typeface="Arial" panose="020B0604020202020204" pitchFamily="34" charset="0"/>
                <a:cs typeface="Arial" panose="020B0604020202020204" pitchFamily="34" charset="0"/>
              </a:rPr>
              <a:t>)</a:t>
            </a:r>
          </a:p>
          <a:p>
            <a:pPr marL="461963">
              <a:spcAft>
                <a:spcPts val="300"/>
              </a:spcAft>
              <a:buClr>
                <a:srgbClr val="F79646">
                  <a:lumMod val="50000"/>
                </a:srgbClr>
              </a:buClr>
              <a:tabLst>
                <a:tab pos="6259116" algn="r"/>
              </a:tabLst>
            </a:pPr>
            <a:r>
              <a:rPr lang="en-US" sz="2000" dirty="0" smtClean="0">
                <a:solidFill>
                  <a:srgbClr val="FF0000"/>
                </a:solidFill>
                <a:latin typeface="Arial" panose="020B0604020202020204" pitchFamily="34" charset="0"/>
                <a:cs typeface="Arial" panose="020B0604020202020204" pitchFamily="34" charset="0"/>
              </a:rPr>
              <a:t>Answer [  ]</a:t>
            </a:r>
          </a:p>
          <a:p>
            <a:pPr marL="461963">
              <a:spcAft>
                <a:spcPts val="300"/>
              </a:spcAft>
              <a:buClr>
                <a:srgbClr val="F79646">
                  <a:lumMod val="50000"/>
                </a:srgbClr>
              </a:buClr>
              <a:tabLst>
                <a:tab pos="6259116" algn="r"/>
              </a:tabLst>
            </a:pPr>
            <a:r>
              <a:rPr lang="en-US" sz="2000" dirty="0">
                <a:solidFill>
                  <a:srgbClr val="FF0000"/>
                </a:solidFill>
                <a:latin typeface="Arial" panose="020B0604020202020204" pitchFamily="34" charset="0"/>
                <a:cs typeface="Arial" panose="020B0604020202020204" pitchFamily="34" charset="0"/>
              </a:rPr>
              <a:t>(b) Explain why this answer is correct.</a:t>
            </a:r>
          </a:p>
          <a:p>
            <a:pPr fontAlgn="base">
              <a:spcBef>
                <a:spcPct val="0"/>
              </a:spcBef>
              <a:spcAft>
                <a:spcPts val="300"/>
              </a:spcAft>
              <a:buClr>
                <a:srgbClr val="F79646">
                  <a:lumMod val="50000"/>
                </a:srgbClr>
              </a:buClr>
              <a:tabLst>
                <a:tab pos="6259116" algn="r"/>
              </a:tabLst>
            </a:pPr>
            <a:r>
              <a:rPr lang="en-US" sz="2000" dirty="0" smtClean="0">
                <a:solidFill>
                  <a:srgbClr val="FF0000"/>
                </a:solidFill>
                <a:latin typeface="Arial" panose="020B0604020202020204" pitchFamily="34" charset="0"/>
                <a:cs typeface="Arial" panose="020B0604020202020204" pitchFamily="34" charset="0"/>
              </a:rPr>
              <a:t>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a:t>
            </a:r>
            <a:r>
              <a:rPr lang="en-US" sz="2000" b="1" dirty="0" smtClean="0">
                <a:solidFill>
                  <a:srgbClr val="FF0000"/>
                </a:solidFill>
                <a:latin typeface="Arial" panose="020B0604020202020204" pitchFamily="34" charset="0"/>
                <a:cs typeface="Arial" panose="020B0604020202020204" pitchFamily="34" charset="0"/>
              </a:rPr>
              <a:t>(</a:t>
            </a:r>
            <a:r>
              <a:rPr lang="en-US" sz="2000" b="1" dirty="0">
                <a:solidFill>
                  <a:srgbClr val="FF0000"/>
                </a:solidFill>
                <a:latin typeface="Arial" panose="020B0604020202020204" pitchFamily="34" charset="0"/>
                <a:cs typeface="Arial" panose="020B0604020202020204" pitchFamily="34" charset="0"/>
              </a:rPr>
              <a:t>Total for Question 4 = 4 marks)</a:t>
            </a:r>
            <a:endParaRPr lang="en-US" sz="2000" dirty="0">
              <a:solidFill>
                <a:srgbClr val="FF0000"/>
              </a:solidFill>
              <a:latin typeface="Arial" panose="020B0604020202020204" pitchFamily="34" charset="0"/>
              <a:cs typeface="Arial" panose="020B0604020202020204" pitchFamily="34" charset="0"/>
            </a:endParaRPr>
          </a:p>
        </p:txBody>
      </p:sp>
      <p:sp>
        <p:nvSpPr>
          <p:cNvPr id="4" name="TextBox 3">
            <a:hlinkClick r:id="rId3" action="ppaction://hlinkfile"/>
          </p:cNvPr>
          <p:cNvSpPr txBox="1"/>
          <p:nvPr/>
        </p:nvSpPr>
        <p:spPr>
          <a:xfrm>
            <a:off x="8331108" y="2453987"/>
            <a:ext cx="561372" cy="830997"/>
          </a:xfrm>
          <a:prstGeom prst="rect">
            <a:avLst/>
          </a:prstGeom>
          <a:noFill/>
        </p:spPr>
        <p:txBody>
          <a:bodyPr wrap="none" rtlCol="0">
            <a:spAutoFit/>
          </a:bodyPr>
          <a:lstStyle/>
          <a:p>
            <a:r>
              <a:rPr lang="en-IE" sz="4800" b="1" dirty="0" smtClean="0">
                <a:solidFill>
                  <a:srgbClr val="FF0000"/>
                </a:solidFill>
              </a:rPr>
              <a:t>?</a:t>
            </a:r>
            <a:endParaRPr lang="en-GB" b="1" dirty="0">
              <a:solidFill>
                <a:srgbClr val="FF0000"/>
              </a:solidFill>
            </a:endParaRPr>
          </a:p>
        </p:txBody>
      </p:sp>
    </p:spTree>
    <p:extLst>
      <p:ext uri="{BB962C8B-B14F-4D97-AF65-F5344CB8AC3E}">
        <p14:creationId xmlns:p14="http://schemas.microsoft.com/office/powerpoint/2010/main" val="2959878861"/>
      </p:ext>
    </p:extLst>
  </p:cSld>
  <p:clrMapOvr>
    <a:masterClrMapping/>
  </p:clrMapOvr>
  <p:transition advClick="0"/>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a:spLocks noGrp="1"/>
          </p:cNvSpPr>
          <p:nvPr>
            <p:ph type="title"/>
          </p:nvPr>
        </p:nvSpPr>
        <p:spPr/>
        <p:txBody>
          <a:bodyPr>
            <a:noAutofit/>
          </a:bodyPr>
          <a:lstStyle/>
          <a:p>
            <a:r>
              <a:rPr lang="en-GB" sz="3600" dirty="0" smtClean="0"/>
              <a:t>17 </a:t>
            </a:r>
            <a:r>
              <a:rPr lang="en-GB" sz="3600" dirty="0"/>
              <a:t>– Exam Questions – January </a:t>
            </a:r>
            <a:r>
              <a:rPr lang="en-GB" sz="3600" dirty="0" smtClean="0"/>
              <a:t>2014</a:t>
            </a:r>
            <a:endParaRPr lang="en-GB" sz="3200" dirty="0"/>
          </a:p>
        </p:txBody>
      </p:sp>
      <p:graphicFrame>
        <p:nvGraphicFramePr>
          <p:cNvPr id="4" name="Table 3"/>
          <p:cNvGraphicFramePr>
            <a:graphicFrameLocks noGrp="1"/>
          </p:cNvGraphicFramePr>
          <p:nvPr>
            <p:extLst>
              <p:ext uri="{D42A27DB-BD31-4B8C-83A1-F6EECF244321}">
                <p14:modId xmlns:p14="http://schemas.microsoft.com/office/powerpoint/2010/main" val="563977705"/>
              </p:ext>
            </p:extLst>
          </p:nvPr>
        </p:nvGraphicFramePr>
        <p:xfrm>
          <a:off x="323528" y="1124744"/>
          <a:ext cx="8496944" cy="5744464"/>
        </p:xfrm>
        <a:graphic>
          <a:graphicData uri="http://schemas.openxmlformats.org/drawingml/2006/table">
            <a:tbl>
              <a:tblPr firstRow="1" bandRow="1">
                <a:tableStyleId>{5C22544A-7EE6-4342-B048-85BDC9FD1C3A}</a:tableStyleId>
              </a:tblPr>
              <a:tblGrid>
                <a:gridCol w="648072"/>
                <a:gridCol w="6984775"/>
                <a:gridCol w="864097"/>
              </a:tblGrid>
              <a:tr h="357124">
                <a:tc>
                  <a:txBody>
                    <a:bodyPr/>
                    <a:lstStyle/>
                    <a:p>
                      <a:r>
                        <a:rPr lang="en-GB" sz="1800" dirty="0" smtClean="0">
                          <a:latin typeface="Arial" panose="020B0604020202020204" pitchFamily="34" charset="0"/>
                          <a:cs typeface="Arial" panose="020B0604020202020204" pitchFamily="34" charset="0"/>
                        </a:rPr>
                        <a:t>4 (a)</a:t>
                      </a:r>
                      <a:endParaRPr lang="en-GB" sz="1800" dirty="0">
                        <a:latin typeface="Arial" panose="020B0604020202020204" pitchFamily="34" charset="0"/>
                        <a:cs typeface="Arial" panose="020B0604020202020204" pitchFamily="34" charset="0"/>
                      </a:endParaRPr>
                    </a:p>
                  </a:txBody>
                  <a:tcPr marL="68580" marR="68580" marT="34290" marB="34290"/>
                </a:tc>
                <a:tc>
                  <a:txBody>
                    <a:bodyPr/>
                    <a:lstStyle/>
                    <a:p>
                      <a:r>
                        <a:rPr kumimoji="0" lang="en-US" sz="1800" b="0" i="0" u="none" strike="noStrike" kern="1200" baseline="0" dirty="0" smtClean="0">
                          <a:solidFill>
                            <a:schemeClr val="lt1"/>
                          </a:solidFill>
                          <a:latin typeface="Arial" panose="020B0604020202020204" pitchFamily="34" charset="0"/>
                          <a:ea typeface="+mn-ea"/>
                          <a:cs typeface="Arial" panose="020B0604020202020204" pitchFamily="34" charset="0"/>
                        </a:rPr>
                        <a:t>Answer: C (employee productivity)</a:t>
                      </a:r>
                    </a:p>
                  </a:txBody>
                  <a:tcPr marL="68580" marR="68580" marT="34290" marB="34290"/>
                </a:tc>
                <a:tc>
                  <a:txBody>
                    <a:bodyPr/>
                    <a:lstStyle/>
                    <a:p>
                      <a:pPr algn="ctr"/>
                      <a:r>
                        <a:rPr lang="en-GB" sz="1600" b="0" dirty="0" smtClean="0">
                          <a:latin typeface="Arial" panose="020B0604020202020204" pitchFamily="34" charset="0"/>
                          <a:cs typeface="Arial" panose="020B0604020202020204" pitchFamily="34" charset="0"/>
                        </a:rPr>
                        <a:t>1 mark</a:t>
                      </a:r>
                      <a:endParaRPr lang="en-GB" sz="1600" b="0" dirty="0">
                        <a:latin typeface="Arial" panose="020B0604020202020204" pitchFamily="34" charset="0"/>
                        <a:cs typeface="Arial" panose="020B0604020202020204" pitchFamily="34" charset="0"/>
                      </a:endParaRPr>
                    </a:p>
                  </a:txBody>
                  <a:tcPr marL="68580" marR="68580" marT="34290" marB="34290"/>
                </a:tc>
              </a:tr>
              <a:tr h="5115484">
                <a:tc>
                  <a:txBody>
                    <a:bodyPr/>
                    <a:lstStyle/>
                    <a:p>
                      <a:r>
                        <a:rPr lang="en-GB" sz="1800" dirty="0" smtClean="0">
                          <a:latin typeface="Arial" panose="020B0604020202020204" pitchFamily="34" charset="0"/>
                          <a:cs typeface="Arial" panose="020B0604020202020204" pitchFamily="34" charset="0"/>
                        </a:rPr>
                        <a:t>4 (b)</a:t>
                      </a:r>
                      <a:endParaRPr lang="en-GB" sz="1800" dirty="0">
                        <a:latin typeface="Arial" panose="020B0604020202020204" pitchFamily="34" charset="0"/>
                        <a:cs typeface="Arial" panose="020B0604020202020204" pitchFamily="34" charset="0"/>
                      </a:endParaRPr>
                    </a:p>
                  </a:txBody>
                  <a:tcPr marL="68580" marR="68580" marT="34290" marB="34290"/>
                </a:tc>
                <a:tc>
                  <a:txBody>
                    <a:bodyPr/>
                    <a:lstStyle/>
                    <a:p>
                      <a:pPr algn="l">
                        <a:spcAft>
                          <a:spcPts val="600"/>
                        </a:spcAft>
                      </a:pPr>
                      <a:r>
                        <a:rPr lang="en-US" sz="1600" b="1" i="0" u="none" strike="noStrike" baseline="0" dirty="0" smtClean="0">
                          <a:solidFill>
                            <a:srgbClr val="000000"/>
                          </a:solidFill>
                          <a:latin typeface="Arial" panose="020B0604020202020204" pitchFamily="34" charset="0"/>
                          <a:cs typeface="Arial" panose="020B0604020202020204" pitchFamily="34" charset="0"/>
                        </a:rPr>
                        <a:t>Explain why this answer is correct: </a:t>
                      </a:r>
                      <a:endParaRPr lang="en-GB" sz="1600" b="0" i="0" u="none" strike="noStrike" baseline="0" dirty="0" smtClean="0">
                        <a:solidFill>
                          <a:srgbClr val="000000"/>
                        </a:solidFill>
                        <a:latin typeface="Arial" panose="020B0604020202020204" pitchFamily="34" charset="0"/>
                        <a:cs typeface="Arial" panose="020B0604020202020204" pitchFamily="34" charset="0"/>
                      </a:endParaRPr>
                    </a:p>
                    <a:p>
                      <a:pPr marL="285750" indent="-285750" algn="l">
                        <a:spcAft>
                          <a:spcPts val="600"/>
                        </a:spcAft>
                        <a:buFont typeface="Arial" panose="020B0604020202020204" pitchFamily="34" charset="0"/>
                        <a:buChar char="•"/>
                      </a:pPr>
                      <a:r>
                        <a:rPr lang="en-US" sz="1600" b="0" i="0" u="none" strike="noStrike" baseline="0" dirty="0" smtClean="0">
                          <a:solidFill>
                            <a:srgbClr val="000000"/>
                          </a:solidFill>
                          <a:latin typeface="Arial" panose="020B0604020202020204" pitchFamily="34" charset="0"/>
                          <a:cs typeface="Arial" panose="020B0604020202020204" pitchFamily="34" charset="0"/>
                        </a:rPr>
                        <a:t>Definition of consultation e.g. discussions with employees about working methods/non-financial technique to improve staff performance </a:t>
                      </a:r>
                      <a:r>
                        <a:rPr lang="en-US" sz="1600" b="1" i="0" u="none" strike="noStrike" baseline="0" dirty="0" smtClean="0">
                          <a:solidFill>
                            <a:srgbClr val="000000"/>
                          </a:solidFill>
                          <a:latin typeface="Arial" panose="020B0604020202020204" pitchFamily="34" charset="0"/>
                          <a:cs typeface="Arial" panose="020B0604020202020204" pitchFamily="34" charset="0"/>
                        </a:rPr>
                        <a:t>(1) </a:t>
                      </a:r>
                      <a:endParaRPr lang="en-US" sz="1600" b="0" i="0" u="none" strike="noStrike" baseline="0" dirty="0" smtClean="0">
                        <a:solidFill>
                          <a:srgbClr val="000000"/>
                        </a:solidFill>
                        <a:latin typeface="Arial" panose="020B0604020202020204" pitchFamily="34" charset="0"/>
                        <a:cs typeface="Arial" panose="020B0604020202020204" pitchFamily="34" charset="0"/>
                      </a:endParaRPr>
                    </a:p>
                    <a:p>
                      <a:pPr marL="285750" indent="-285750" algn="l">
                        <a:spcAft>
                          <a:spcPts val="600"/>
                        </a:spcAft>
                        <a:buFont typeface="Arial" panose="020B0604020202020204" pitchFamily="34" charset="0"/>
                        <a:buChar char="•"/>
                      </a:pPr>
                      <a:r>
                        <a:rPr lang="en-US" sz="1600" b="0" i="0" u="none" strike="noStrike" baseline="0" dirty="0" smtClean="0">
                          <a:solidFill>
                            <a:srgbClr val="000000"/>
                          </a:solidFill>
                          <a:latin typeface="Arial" panose="020B0604020202020204" pitchFamily="34" charset="0"/>
                          <a:cs typeface="Arial" panose="020B0604020202020204" pitchFamily="34" charset="0"/>
                        </a:rPr>
                        <a:t>Employees may therefore feel more motivated </a:t>
                      </a:r>
                      <a:r>
                        <a:rPr lang="en-US" sz="1600" b="1" i="0" u="none" strike="noStrike" baseline="0" dirty="0" smtClean="0">
                          <a:solidFill>
                            <a:srgbClr val="000000"/>
                          </a:solidFill>
                          <a:latin typeface="Arial" panose="020B0604020202020204" pitchFamily="34" charset="0"/>
                          <a:cs typeface="Arial" panose="020B0604020202020204" pitchFamily="34" charset="0"/>
                        </a:rPr>
                        <a:t>(1) </a:t>
                      </a:r>
                      <a:endParaRPr lang="en-US" sz="1600" b="0" i="0" u="none" strike="noStrike" baseline="0" dirty="0" smtClean="0">
                        <a:solidFill>
                          <a:srgbClr val="000000"/>
                        </a:solidFill>
                        <a:latin typeface="Arial" panose="020B0604020202020204" pitchFamily="34" charset="0"/>
                        <a:cs typeface="Arial" panose="020B0604020202020204" pitchFamily="34" charset="0"/>
                      </a:endParaRPr>
                    </a:p>
                    <a:p>
                      <a:pPr marL="285750" indent="-285750" algn="l">
                        <a:spcAft>
                          <a:spcPts val="600"/>
                        </a:spcAft>
                        <a:buFont typeface="Arial" panose="020B0604020202020204" pitchFamily="34" charset="0"/>
                        <a:buChar char="•"/>
                      </a:pPr>
                      <a:r>
                        <a:rPr lang="en-US" sz="1600" b="0" i="0" u="none" strike="noStrike" baseline="0" dirty="0" smtClean="0">
                          <a:solidFill>
                            <a:srgbClr val="000000"/>
                          </a:solidFill>
                          <a:latin typeface="Arial" panose="020B0604020202020204" pitchFamily="34" charset="0"/>
                          <a:cs typeface="Arial" panose="020B0604020202020204" pitchFamily="34" charset="0"/>
                        </a:rPr>
                        <a:t>This results in an increase in employee productivity because their views are listened to </a:t>
                      </a:r>
                      <a:r>
                        <a:rPr lang="en-US" sz="1600" b="1" i="0" u="none" strike="noStrike" baseline="0" dirty="0" smtClean="0">
                          <a:solidFill>
                            <a:srgbClr val="000000"/>
                          </a:solidFill>
                          <a:latin typeface="Arial" panose="020B0604020202020204" pitchFamily="34" charset="0"/>
                          <a:cs typeface="Arial" panose="020B0604020202020204" pitchFamily="34" charset="0"/>
                        </a:rPr>
                        <a:t>(1) </a:t>
                      </a:r>
                      <a:endParaRPr lang="en-GB" sz="1600" b="0" i="0" u="none" strike="noStrike" baseline="0" dirty="0" smtClean="0">
                        <a:solidFill>
                          <a:srgbClr val="000000"/>
                        </a:solidFill>
                        <a:latin typeface="Arial" panose="020B0604020202020204" pitchFamily="34" charset="0"/>
                        <a:cs typeface="Arial" panose="020B0604020202020204" pitchFamily="34" charset="0"/>
                      </a:endParaRPr>
                    </a:p>
                    <a:p>
                      <a:pPr algn="l">
                        <a:spcAft>
                          <a:spcPts val="600"/>
                        </a:spcAft>
                      </a:pPr>
                      <a:r>
                        <a:rPr lang="en-US" sz="1600" b="1" i="0" u="none" strike="noStrike" baseline="0" dirty="0" smtClean="0">
                          <a:solidFill>
                            <a:srgbClr val="000000"/>
                          </a:solidFill>
                          <a:latin typeface="Arial" panose="020B0604020202020204" pitchFamily="34" charset="0"/>
                          <a:cs typeface="Arial" panose="020B0604020202020204" pitchFamily="34" charset="0"/>
                        </a:rPr>
                        <a:t>Alternatively, up to two of the marks above can be achieved by explaining (not defining) distracters, for example: </a:t>
                      </a:r>
                      <a:endParaRPr lang="en-GB" sz="1600" b="0" i="0" u="none" strike="noStrike" baseline="0" dirty="0" smtClean="0">
                        <a:solidFill>
                          <a:srgbClr val="000000"/>
                        </a:solidFill>
                        <a:latin typeface="Arial" panose="020B0604020202020204" pitchFamily="34" charset="0"/>
                        <a:cs typeface="Arial" panose="020B0604020202020204" pitchFamily="34" charset="0"/>
                      </a:endParaRPr>
                    </a:p>
                    <a:p>
                      <a:pPr marL="285750" indent="-285750" algn="l">
                        <a:spcAft>
                          <a:spcPts val="600"/>
                        </a:spcAft>
                        <a:buFont typeface="Arial" panose="020B0604020202020204" pitchFamily="34" charset="0"/>
                        <a:buChar char="•"/>
                      </a:pPr>
                      <a:r>
                        <a:rPr lang="en-US" sz="1600" b="0" i="0" u="none" strike="noStrike" baseline="0" dirty="0" smtClean="0">
                          <a:solidFill>
                            <a:srgbClr val="000000"/>
                          </a:solidFill>
                          <a:latin typeface="Arial" panose="020B0604020202020204" pitchFamily="34" charset="0"/>
                          <a:cs typeface="Arial" panose="020B0604020202020204" pitchFamily="34" charset="0"/>
                        </a:rPr>
                        <a:t>A is wrong because the span of control will be unaffected because consultation is concerned with employee views rather than the number of workers responsible to a manager </a:t>
                      </a:r>
                      <a:r>
                        <a:rPr lang="en-US" sz="1600" b="1" i="0" u="none" strike="noStrike" baseline="0" dirty="0" smtClean="0">
                          <a:solidFill>
                            <a:srgbClr val="000000"/>
                          </a:solidFill>
                          <a:latin typeface="Arial" panose="020B0604020202020204" pitchFamily="34" charset="0"/>
                          <a:cs typeface="Arial" panose="020B0604020202020204" pitchFamily="34" charset="0"/>
                        </a:rPr>
                        <a:t>(1) </a:t>
                      </a:r>
                      <a:endParaRPr lang="en-US" sz="1600" b="0" i="0" u="none" strike="noStrike" baseline="0" dirty="0" smtClean="0">
                        <a:solidFill>
                          <a:srgbClr val="000000"/>
                        </a:solidFill>
                        <a:latin typeface="Arial" panose="020B0604020202020204" pitchFamily="34" charset="0"/>
                        <a:cs typeface="Arial" panose="020B0604020202020204" pitchFamily="34" charset="0"/>
                      </a:endParaRPr>
                    </a:p>
                    <a:p>
                      <a:pPr marL="285750" indent="-285750" algn="l">
                        <a:spcAft>
                          <a:spcPts val="600"/>
                        </a:spcAft>
                        <a:buFont typeface="Arial" panose="020B0604020202020204" pitchFamily="34" charset="0"/>
                        <a:buChar char="•"/>
                      </a:pPr>
                      <a:r>
                        <a:rPr lang="en-US" sz="1600" b="0" i="0" u="none" strike="noStrike" baseline="0" dirty="0" smtClean="0">
                          <a:solidFill>
                            <a:srgbClr val="000000"/>
                          </a:solidFill>
                          <a:latin typeface="Arial" panose="020B0604020202020204" pitchFamily="34" charset="0"/>
                          <a:cs typeface="Arial" panose="020B0604020202020204" pitchFamily="34" charset="0"/>
                        </a:rPr>
                        <a:t>B is wrong because labour turnover is likely to decrease as employees feel valued and will be less likely to leave </a:t>
                      </a:r>
                      <a:r>
                        <a:rPr lang="en-US" sz="1600" b="1" i="0" u="none" strike="noStrike" baseline="0" dirty="0" smtClean="0">
                          <a:solidFill>
                            <a:srgbClr val="000000"/>
                          </a:solidFill>
                          <a:latin typeface="Arial" panose="020B0604020202020204" pitchFamily="34" charset="0"/>
                          <a:cs typeface="Arial" panose="020B0604020202020204" pitchFamily="34" charset="0"/>
                        </a:rPr>
                        <a:t>(1) </a:t>
                      </a:r>
                      <a:endParaRPr lang="en-US" sz="1600" b="0" i="0" u="none" strike="noStrike" baseline="0" dirty="0" smtClean="0">
                        <a:solidFill>
                          <a:srgbClr val="000000"/>
                        </a:solidFill>
                        <a:latin typeface="Arial" panose="020B0604020202020204" pitchFamily="34" charset="0"/>
                        <a:cs typeface="Arial" panose="020B0604020202020204" pitchFamily="34" charset="0"/>
                      </a:endParaRPr>
                    </a:p>
                    <a:p>
                      <a:pPr marL="285750" indent="-285750" algn="l">
                        <a:spcAft>
                          <a:spcPts val="600"/>
                        </a:spcAft>
                        <a:buFont typeface="Arial" panose="020B0604020202020204" pitchFamily="34" charset="0"/>
                        <a:buChar char="•"/>
                      </a:pPr>
                      <a:r>
                        <a:rPr lang="en-US" sz="1600" b="0" i="0" u="none" strike="noStrike" baseline="0" dirty="0" smtClean="0">
                          <a:solidFill>
                            <a:srgbClr val="000000"/>
                          </a:solidFill>
                          <a:latin typeface="Arial" panose="020B0604020202020204" pitchFamily="34" charset="0"/>
                          <a:cs typeface="Arial" panose="020B0604020202020204" pitchFamily="34" charset="0"/>
                        </a:rPr>
                        <a:t>D is wrong because supervision is likely to be reduced because employees are more motivated to work independently </a:t>
                      </a:r>
                      <a:r>
                        <a:rPr lang="en-US" sz="1600" b="1" i="0" u="none" strike="noStrike" baseline="0" dirty="0" smtClean="0">
                          <a:solidFill>
                            <a:srgbClr val="000000"/>
                          </a:solidFill>
                          <a:latin typeface="Arial" panose="020B0604020202020204" pitchFamily="34" charset="0"/>
                          <a:cs typeface="Arial" panose="020B0604020202020204" pitchFamily="34" charset="0"/>
                        </a:rPr>
                        <a:t>(1) </a:t>
                      </a:r>
                      <a:endParaRPr lang="en-GB" sz="1600" b="0" i="0" u="none" strike="noStrike" baseline="0" dirty="0" smtClean="0">
                        <a:solidFill>
                          <a:srgbClr val="000000"/>
                        </a:solidFill>
                        <a:latin typeface="Arial" panose="020B0604020202020204" pitchFamily="34" charset="0"/>
                        <a:cs typeface="Arial" panose="020B0604020202020204" pitchFamily="34" charset="0"/>
                      </a:endParaRPr>
                    </a:p>
                    <a:p>
                      <a:pPr algn="l">
                        <a:spcAft>
                          <a:spcPts val="600"/>
                        </a:spcAft>
                      </a:pPr>
                      <a:r>
                        <a:rPr lang="en-US" sz="1600" b="0" i="0" u="none" strike="noStrike" baseline="0" dirty="0" smtClean="0">
                          <a:solidFill>
                            <a:srgbClr val="000000"/>
                          </a:solidFill>
                          <a:latin typeface="Arial" panose="020B0604020202020204" pitchFamily="34" charset="0"/>
                          <a:cs typeface="Arial" panose="020B0604020202020204" pitchFamily="34" charset="0"/>
                        </a:rPr>
                        <a:t>Any acceptable answer that shows selective knowledge/understanding/application and/or development. </a:t>
                      </a:r>
                    </a:p>
                    <a:p>
                      <a:pPr algn="l">
                        <a:spcAft>
                          <a:spcPts val="600"/>
                        </a:spcAft>
                      </a:pPr>
                      <a:r>
                        <a:rPr lang="en-US" sz="1600" b="1" i="0" u="none" strike="noStrike" baseline="0" dirty="0" smtClean="0">
                          <a:solidFill>
                            <a:srgbClr val="000000"/>
                          </a:solidFill>
                          <a:latin typeface="Arial" panose="020B0604020202020204" pitchFamily="34" charset="0"/>
                          <a:cs typeface="Arial" panose="020B0604020202020204" pitchFamily="34" charset="0"/>
                        </a:rPr>
                        <a:t>N.B. up to 2 marks out of 3 may be gained for part (b) if part (a) is incorrect</a:t>
                      </a:r>
                      <a:r>
                        <a:rPr lang="en-US" sz="1400" b="1" i="0" u="none" strike="noStrike" baseline="0" dirty="0" smtClean="0">
                          <a:solidFill>
                            <a:srgbClr val="000000"/>
                          </a:solidFill>
                          <a:latin typeface="Arial" panose="020B0604020202020204" pitchFamily="34" charset="0"/>
                          <a:cs typeface="Arial" panose="020B0604020202020204" pitchFamily="34" charset="0"/>
                        </a:rPr>
                        <a:t>. </a:t>
                      </a:r>
                      <a:r>
                        <a:rPr lang="en-US" sz="1400" b="0" i="0" u="none" strike="noStrike" baseline="0" dirty="0" smtClean="0">
                          <a:solidFill>
                            <a:srgbClr val="000000"/>
                          </a:solidFill>
                          <a:latin typeface="Arial" panose="020B0604020202020204" pitchFamily="34" charset="0"/>
                          <a:cs typeface="Arial" panose="020B0604020202020204" pitchFamily="34" charset="0"/>
                        </a:rPr>
                        <a:t>	</a:t>
                      </a:r>
                    </a:p>
                  </a:txBody>
                  <a:tcPr marL="68580" marR="68580" marT="34290" marB="34290"/>
                </a:tc>
                <a:tc>
                  <a:txBody>
                    <a:bodyPr/>
                    <a:lstStyle/>
                    <a:p>
                      <a:pPr algn="ctr"/>
                      <a:endParaRPr lang="en-GB" sz="1800" dirty="0" smtClean="0">
                        <a:latin typeface="Arial" panose="020B0604020202020204" pitchFamily="34" charset="0"/>
                        <a:cs typeface="Arial" panose="020B0604020202020204" pitchFamily="34" charset="0"/>
                      </a:endParaRPr>
                    </a:p>
                    <a:p>
                      <a:pPr algn="ctr"/>
                      <a:endParaRPr lang="en-GB" sz="1800" dirty="0" smtClean="0">
                        <a:latin typeface="Arial" panose="020B0604020202020204" pitchFamily="34" charset="0"/>
                        <a:cs typeface="Arial" panose="020B0604020202020204" pitchFamily="34" charset="0"/>
                      </a:endParaRPr>
                    </a:p>
                    <a:p>
                      <a:pPr algn="ctr"/>
                      <a:endParaRPr lang="en-GB" sz="1800" dirty="0" smtClean="0">
                        <a:latin typeface="Arial" panose="020B0604020202020204" pitchFamily="34" charset="0"/>
                        <a:cs typeface="Arial" panose="020B0604020202020204" pitchFamily="34" charset="0"/>
                      </a:endParaRPr>
                    </a:p>
                    <a:p>
                      <a:pPr algn="ctr"/>
                      <a:r>
                        <a:rPr lang="en-GB" sz="1800" dirty="0" smtClean="0">
                          <a:latin typeface="Arial" panose="020B0604020202020204" pitchFamily="34" charset="0"/>
                          <a:cs typeface="Arial" panose="020B0604020202020204" pitchFamily="34" charset="0"/>
                        </a:rPr>
                        <a:t>1-3 marks</a:t>
                      </a:r>
                    </a:p>
                    <a:p>
                      <a:pPr algn="ctr"/>
                      <a:endParaRPr lang="en-GB" sz="1800" dirty="0" smtClean="0">
                        <a:latin typeface="Arial" panose="020B0604020202020204" pitchFamily="34" charset="0"/>
                        <a:cs typeface="Arial" panose="020B0604020202020204" pitchFamily="34" charset="0"/>
                      </a:endParaRPr>
                    </a:p>
                    <a:p>
                      <a:pPr algn="ctr"/>
                      <a:endParaRPr lang="en-IE" sz="1800" dirty="0" smtClean="0">
                        <a:latin typeface="Arial" panose="020B0604020202020204" pitchFamily="34" charset="0"/>
                        <a:cs typeface="Arial" panose="020B0604020202020204" pitchFamily="34" charset="0"/>
                      </a:endParaRPr>
                    </a:p>
                    <a:p>
                      <a:pPr algn="ctr"/>
                      <a:endParaRPr lang="en-GB" sz="1800" dirty="0" smtClean="0">
                        <a:latin typeface="Arial" panose="020B0604020202020204" pitchFamily="34" charset="0"/>
                        <a:cs typeface="Arial" panose="020B0604020202020204" pitchFamily="34" charset="0"/>
                      </a:endParaRPr>
                    </a:p>
                    <a:p>
                      <a:pPr algn="ctr"/>
                      <a:endParaRPr lang="en-GB" sz="1800" dirty="0" smtClean="0">
                        <a:latin typeface="Arial" panose="020B0604020202020204" pitchFamily="34" charset="0"/>
                        <a:cs typeface="Arial" panose="020B0604020202020204" pitchFamily="34" charset="0"/>
                      </a:endParaRPr>
                    </a:p>
                    <a:p>
                      <a:pPr algn="ctr"/>
                      <a:endParaRPr lang="en-GB" sz="1800" dirty="0" smtClean="0">
                        <a:latin typeface="Arial" panose="020B0604020202020204" pitchFamily="34" charset="0"/>
                        <a:cs typeface="Arial" panose="020B0604020202020204" pitchFamily="34" charset="0"/>
                      </a:endParaRPr>
                    </a:p>
                    <a:p>
                      <a:pPr algn="ctr"/>
                      <a:endParaRPr lang="en-GB" sz="1800" dirty="0" smtClean="0">
                        <a:latin typeface="Arial" panose="020B0604020202020204" pitchFamily="34" charset="0"/>
                        <a:cs typeface="Arial" panose="020B0604020202020204" pitchFamily="34" charset="0"/>
                      </a:endParaRPr>
                    </a:p>
                    <a:p>
                      <a:pPr algn="ctr"/>
                      <a:endParaRPr lang="en-GB" sz="1800" dirty="0" smtClean="0">
                        <a:latin typeface="Arial" panose="020B0604020202020204" pitchFamily="34" charset="0"/>
                        <a:cs typeface="Arial" panose="020B0604020202020204" pitchFamily="34" charset="0"/>
                      </a:endParaRPr>
                    </a:p>
                    <a:p>
                      <a:pPr algn="ctr"/>
                      <a:endParaRPr lang="en-GB" sz="1800" dirty="0" smtClean="0">
                        <a:latin typeface="Arial" panose="020B0604020202020204" pitchFamily="34" charset="0"/>
                        <a:cs typeface="Arial" panose="020B0604020202020204" pitchFamily="34" charset="0"/>
                      </a:endParaRPr>
                    </a:p>
                    <a:p>
                      <a:pPr algn="ctr"/>
                      <a:endParaRPr lang="en-GB" sz="1800" dirty="0" smtClean="0">
                        <a:latin typeface="Arial" panose="020B0604020202020204" pitchFamily="34" charset="0"/>
                        <a:cs typeface="Arial" panose="020B0604020202020204" pitchFamily="34" charset="0"/>
                      </a:endParaRPr>
                    </a:p>
                    <a:p>
                      <a:pPr algn="ctr"/>
                      <a:endParaRPr lang="en-GB" sz="1800" dirty="0" smtClean="0">
                        <a:latin typeface="Arial" panose="020B0604020202020204" pitchFamily="34" charset="0"/>
                        <a:cs typeface="Arial" panose="020B0604020202020204" pitchFamily="34" charset="0"/>
                      </a:endParaRPr>
                    </a:p>
                    <a:p>
                      <a:pPr algn="ctr"/>
                      <a:r>
                        <a:rPr lang="en-GB" sz="1800" dirty="0" smtClean="0">
                          <a:latin typeface="Arial" panose="020B0604020202020204" pitchFamily="34" charset="0"/>
                          <a:cs typeface="Arial" panose="020B0604020202020204" pitchFamily="34" charset="0"/>
                        </a:rPr>
                        <a:t>Total 4</a:t>
                      </a:r>
                      <a:r>
                        <a:rPr lang="en-GB" sz="1800" baseline="0" dirty="0" smtClean="0">
                          <a:latin typeface="Arial" panose="020B0604020202020204" pitchFamily="34" charset="0"/>
                          <a:cs typeface="Arial" panose="020B0604020202020204" pitchFamily="34" charset="0"/>
                        </a:rPr>
                        <a:t> marks</a:t>
                      </a:r>
                      <a:endParaRPr lang="en-GB" sz="1800" dirty="0" smtClean="0">
                        <a:latin typeface="Arial" panose="020B0604020202020204" pitchFamily="34" charset="0"/>
                        <a:cs typeface="Arial" panose="020B0604020202020204" pitchFamily="34" charset="0"/>
                      </a:endParaRPr>
                    </a:p>
                  </a:txBody>
                  <a:tcPr marL="68580" marR="68580" marT="34290" marB="34290"/>
                </a:tc>
              </a:tr>
            </a:tbl>
          </a:graphicData>
        </a:graphic>
      </p:graphicFrame>
      <p:sp>
        <p:nvSpPr>
          <p:cNvPr id="5" name="TextBox 4">
            <a:hlinkClick r:id="rId3" action="ppaction://hlinkfile"/>
          </p:cNvPr>
          <p:cNvSpPr txBox="1"/>
          <p:nvPr/>
        </p:nvSpPr>
        <p:spPr>
          <a:xfrm>
            <a:off x="8100392" y="1517883"/>
            <a:ext cx="561372" cy="830997"/>
          </a:xfrm>
          <a:prstGeom prst="rect">
            <a:avLst/>
          </a:prstGeom>
          <a:noFill/>
        </p:spPr>
        <p:txBody>
          <a:bodyPr wrap="none" rtlCol="0">
            <a:spAutoFit/>
          </a:bodyPr>
          <a:lstStyle/>
          <a:p>
            <a:r>
              <a:rPr lang="en-IE" sz="4800" b="1" dirty="0" smtClean="0">
                <a:solidFill>
                  <a:srgbClr val="FF0000"/>
                </a:solidFill>
              </a:rPr>
              <a:t>?</a:t>
            </a:r>
            <a:endParaRPr lang="en-GB" b="1" dirty="0">
              <a:solidFill>
                <a:srgbClr val="FF0000"/>
              </a:solidFill>
            </a:endParaRPr>
          </a:p>
        </p:txBody>
      </p:sp>
    </p:spTree>
    <p:extLst>
      <p:ext uri="{BB962C8B-B14F-4D97-AF65-F5344CB8AC3E}">
        <p14:creationId xmlns:p14="http://schemas.microsoft.com/office/powerpoint/2010/main" val="3103509686"/>
      </p:ext>
    </p:extLst>
  </p:cSld>
  <p:clrMapOvr>
    <a:masterClrMapping/>
  </p:clrMapOvr>
  <p:transition advClick="0"/>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a:spLocks noGrp="1"/>
          </p:cNvSpPr>
          <p:nvPr>
            <p:ph type="title"/>
          </p:nvPr>
        </p:nvSpPr>
        <p:spPr>
          <a:xfrm>
            <a:off x="35496" y="72008"/>
            <a:ext cx="7704856" cy="548680"/>
          </a:xfrm>
        </p:spPr>
        <p:txBody>
          <a:bodyPr>
            <a:noAutofit/>
          </a:bodyPr>
          <a:lstStyle/>
          <a:p>
            <a:r>
              <a:rPr lang="en-GB" sz="3600" dirty="0" smtClean="0"/>
              <a:t>17 – Exam Questions – June 2015</a:t>
            </a:r>
            <a:endParaRPr lang="en-GB" sz="3200" dirty="0"/>
          </a:p>
        </p:txBody>
      </p:sp>
      <p:sp>
        <p:nvSpPr>
          <p:cNvPr id="7" name="Rectangle 6"/>
          <p:cNvSpPr/>
          <p:nvPr/>
        </p:nvSpPr>
        <p:spPr>
          <a:xfrm>
            <a:off x="305525" y="1124744"/>
            <a:ext cx="8586955" cy="5593839"/>
          </a:xfrm>
          <a:prstGeom prst="rect">
            <a:avLst/>
          </a:prstGeom>
        </p:spPr>
        <p:txBody>
          <a:bodyPr wrap="square">
            <a:spAutoFit/>
          </a:bodyPr>
          <a:lstStyle/>
          <a:p>
            <a:pPr marL="457200" indent="-457200">
              <a:spcAft>
                <a:spcPts val="300"/>
              </a:spcAft>
              <a:buClr>
                <a:srgbClr val="F79646">
                  <a:lumMod val="50000"/>
                </a:srgbClr>
              </a:buClr>
              <a:buFont typeface="+mj-lt"/>
              <a:buAutoNum type="arabicPeriod" startAt="4"/>
              <a:tabLst>
                <a:tab pos="6259116" algn="r"/>
              </a:tabLst>
            </a:pPr>
            <a:r>
              <a:rPr lang="en-US" sz="2000" dirty="0">
                <a:solidFill>
                  <a:srgbClr val="FF0000"/>
                </a:solidFill>
                <a:latin typeface="Arial" panose="020B0604020202020204" pitchFamily="34" charset="0"/>
                <a:cs typeface="Arial" panose="020B0604020202020204" pitchFamily="34" charset="0"/>
              </a:rPr>
              <a:t>In McDonalds’ Atlanta headquarters a tall organisational structure is used</a:t>
            </a:r>
            <a:r>
              <a:rPr lang="en-US" sz="2000" dirty="0" smtClean="0">
                <a:solidFill>
                  <a:srgbClr val="FF0000"/>
                </a:solidFill>
                <a:latin typeface="Arial" panose="020B0604020202020204" pitchFamily="34" charset="0"/>
                <a:cs typeface="Arial" panose="020B0604020202020204" pitchFamily="34" charset="0"/>
              </a:rPr>
              <a:t>.</a:t>
            </a:r>
            <a:br>
              <a:rPr lang="en-US" sz="2000" dirty="0" smtClean="0">
                <a:solidFill>
                  <a:srgbClr val="FF0000"/>
                </a:solidFill>
                <a:latin typeface="Arial" panose="020B0604020202020204" pitchFamily="34" charset="0"/>
                <a:cs typeface="Arial" panose="020B0604020202020204" pitchFamily="34" charset="0"/>
              </a:rPr>
            </a:br>
            <a:r>
              <a:rPr lang="en-US" sz="2000" dirty="0" smtClean="0">
                <a:solidFill>
                  <a:srgbClr val="FF0000"/>
                </a:solidFill>
                <a:latin typeface="Arial" panose="020B0604020202020204" pitchFamily="34" charset="0"/>
                <a:cs typeface="Arial" panose="020B0604020202020204" pitchFamily="34" charset="0"/>
              </a:rPr>
              <a:t>(</a:t>
            </a:r>
            <a:r>
              <a:rPr lang="en-US" sz="2000" dirty="0">
                <a:solidFill>
                  <a:srgbClr val="FF0000"/>
                </a:solidFill>
                <a:latin typeface="Arial" panose="020B0604020202020204" pitchFamily="34" charset="0"/>
                <a:cs typeface="Arial" panose="020B0604020202020204" pitchFamily="34" charset="0"/>
              </a:rPr>
              <a:t>a) A characteristic of a tall organisational structure is	(1)</a:t>
            </a:r>
          </a:p>
          <a:p>
            <a:pPr marL="804863" indent="-342900">
              <a:spcAft>
                <a:spcPts val="300"/>
              </a:spcAft>
              <a:buClr>
                <a:srgbClr val="F79646">
                  <a:lumMod val="50000"/>
                </a:srgbClr>
              </a:buClr>
              <a:buFont typeface="+mj-lt"/>
              <a:buAutoNum type="alphaUcPeriod"/>
              <a:tabLst>
                <a:tab pos="6259116" algn="r"/>
              </a:tabLst>
            </a:pPr>
            <a:r>
              <a:rPr lang="en-US" sz="2000" dirty="0">
                <a:solidFill>
                  <a:srgbClr val="FF0000"/>
                </a:solidFill>
                <a:latin typeface="Arial" panose="020B0604020202020204" pitchFamily="34" charset="0"/>
                <a:cs typeface="Arial" panose="020B0604020202020204" pitchFamily="34" charset="0"/>
              </a:rPr>
              <a:t>a narrow span of control</a:t>
            </a:r>
          </a:p>
          <a:p>
            <a:pPr marL="804863" indent="-342900">
              <a:spcAft>
                <a:spcPts val="300"/>
              </a:spcAft>
              <a:buClr>
                <a:srgbClr val="F79646">
                  <a:lumMod val="50000"/>
                </a:srgbClr>
              </a:buClr>
              <a:buFont typeface="+mj-lt"/>
              <a:buAutoNum type="alphaUcPeriod"/>
              <a:tabLst>
                <a:tab pos="6259116" algn="r"/>
              </a:tabLst>
            </a:pPr>
            <a:r>
              <a:rPr lang="en-US" sz="2000" dirty="0" smtClean="0">
                <a:solidFill>
                  <a:srgbClr val="FF0000"/>
                </a:solidFill>
                <a:latin typeface="Arial" panose="020B0604020202020204" pitchFamily="34" charset="0"/>
                <a:cs typeface="Arial" panose="020B0604020202020204" pitchFamily="34" charset="0"/>
              </a:rPr>
              <a:t>less </a:t>
            </a:r>
            <a:r>
              <a:rPr lang="en-US" sz="2000" dirty="0">
                <a:solidFill>
                  <a:srgbClr val="FF0000"/>
                </a:solidFill>
                <a:latin typeface="Arial" panose="020B0604020202020204" pitchFamily="34" charset="0"/>
                <a:cs typeface="Arial" panose="020B0604020202020204" pitchFamily="34" charset="0"/>
              </a:rPr>
              <a:t>bureaucracy</a:t>
            </a:r>
          </a:p>
          <a:p>
            <a:pPr marL="804863" indent="-342900">
              <a:spcAft>
                <a:spcPts val="300"/>
              </a:spcAft>
              <a:buClr>
                <a:srgbClr val="F79646">
                  <a:lumMod val="50000"/>
                </a:srgbClr>
              </a:buClr>
              <a:buFont typeface="+mj-lt"/>
              <a:buAutoNum type="alphaUcPeriod"/>
              <a:tabLst>
                <a:tab pos="6259116" algn="r"/>
              </a:tabLst>
            </a:pPr>
            <a:r>
              <a:rPr lang="en-US" sz="2000" dirty="0" smtClean="0">
                <a:solidFill>
                  <a:srgbClr val="FF0000"/>
                </a:solidFill>
                <a:latin typeface="Arial" panose="020B0604020202020204" pitchFamily="34" charset="0"/>
                <a:cs typeface="Arial" panose="020B0604020202020204" pitchFamily="34" charset="0"/>
              </a:rPr>
              <a:t>a </a:t>
            </a:r>
            <a:r>
              <a:rPr lang="en-US" sz="2000" dirty="0">
                <a:solidFill>
                  <a:srgbClr val="FF0000"/>
                </a:solidFill>
                <a:latin typeface="Arial" panose="020B0604020202020204" pitchFamily="34" charset="0"/>
                <a:cs typeface="Arial" panose="020B0604020202020204" pitchFamily="34" charset="0"/>
              </a:rPr>
              <a:t>short chain of command</a:t>
            </a:r>
          </a:p>
          <a:p>
            <a:pPr marL="804863" indent="-342900">
              <a:spcAft>
                <a:spcPts val="300"/>
              </a:spcAft>
              <a:buClr>
                <a:srgbClr val="F79646">
                  <a:lumMod val="50000"/>
                </a:srgbClr>
              </a:buClr>
              <a:buFont typeface="+mj-lt"/>
              <a:buAutoNum type="alphaUcPeriod"/>
              <a:tabLst>
                <a:tab pos="6259116" algn="r"/>
              </a:tabLst>
            </a:pPr>
            <a:r>
              <a:rPr lang="en-US" sz="2000" dirty="0" smtClean="0">
                <a:solidFill>
                  <a:srgbClr val="FF0000"/>
                </a:solidFill>
                <a:latin typeface="Arial" panose="020B0604020202020204" pitchFamily="34" charset="0"/>
                <a:cs typeface="Arial" panose="020B0604020202020204" pitchFamily="34" charset="0"/>
              </a:rPr>
              <a:t>faster </a:t>
            </a:r>
            <a:r>
              <a:rPr lang="en-US" sz="2000" dirty="0">
                <a:solidFill>
                  <a:srgbClr val="FF0000"/>
                </a:solidFill>
                <a:latin typeface="Arial" panose="020B0604020202020204" pitchFamily="34" charset="0"/>
                <a:cs typeface="Arial" panose="020B0604020202020204" pitchFamily="34" charset="0"/>
              </a:rPr>
              <a:t>decision-making	(3</a:t>
            </a:r>
            <a:r>
              <a:rPr lang="en-US" sz="2000" dirty="0" smtClean="0">
                <a:solidFill>
                  <a:srgbClr val="FF0000"/>
                </a:solidFill>
                <a:latin typeface="Arial" panose="020B0604020202020204" pitchFamily="34" charset="0"/>
                <a:cs typeface="Arial" panose="020B0604020202020204" pitchFamily="34" charset="0"/>
              </a:rPr>
              <a:t>)</a:t>
            </a:r>
          </a:p>
          <a:p>
            <a:pPr marL="461963">
              <a:spcAft>
                <a:spcPts val="300"/>
              </a:spcAft>
              <a:buClr>
                <a:srgbClr val="F79646">
                  <a:lumMod val="50000"/>
                </a:srgbClr>
              </a:buClr>
              <a:tabLst>
                <a:tab pos="6259116" algn="r"/>
              </a:tabLst>
            </a:pPr>
            <a:r>
              <a:rPr lang="en-US" sz="2000" dirty="0" smtClean="0">
                <a:solidFill>
                  <a:srgbClr val="FF0000"/>
                </a:solidFill>
                <a:latin typeface="Arial" panose="020B0604020202020204" pitchFamily="34" charset="0"/>
                <a:cs typeface="Arial" panose="020B0604020202020204" pitchFamily="34" charset="0"/>
              </a:rPr>
              <a:t>Answer [  ]</a:t>
            </a:r>
          </a:p>
          <a:p>
            <a:pPr marL="461963">
              <a:spcAft>
                <a:spcPts val="300"/>
              </a:spcAft>
              <a:buClr>
                <a:srgbClr val="F79646">
                  <a:lumMod val="50000"/>
                </a:srgbClr>
              </a:buClr>
              <a:tabLst>
                <a:tab pos="6259116" algn="r"/>
              </a:tabLst>
            </a:pPr>
            <a:r>
              <a:rPr lang="en-US" sz="2000" dirty="0">
                <a:solidFill>
                  <a:srgbClr val="FF0000"/>
                </a:solidFill>
                <a:latin typeface="Arial" panose="020B0604020202020204" pitchFamily="34" charset="0"/>
                <a:cs typeface="Arial" panose="020B0604020202020204" pitchFamily="34" charset="0"/>
              </a:rPr>
              <a:t>(b) Explain why this answer is correct.</a:t>
            </a:r>
          </a:p>
          <a:p>
            <a:pPr>
              <a:spcAft>
                <a:spcPts val="300"/>
              </a:spcAft>
              <a:buClr>
                <a:srgbClr val="F79646">
                  <a:lumMod val="50000"/>
                </a:srgbClr>
              </a:buClr>
              <a:tabLst>
                <a:tab pos="6259116" algn="r"/>
              </a:tabLst>
            </a:pPr>
            <a:r>
              <a:rPr lang="en-US" sz="2000" dirty="0" smtClean="0">
                <a:solidFill>
                  <a:srgbClr val="FF0000"/>
                </a:solidFill>
                <a:latin typeface="Arial" panose="020B0604020202020204" pitchFamily="34" charset="0"/>
                <a:cs typeface="Arial" panose="020B0604020202020204" pitchFamily="34" charset="0"/>
              </a:rPr>
              <a:t>______________________________________________________________________________________________________________________</a:t>
            </a:r>
            <a:r>
              <a:rPr lang="en-US" sz="2000" dirty="0">
                <a:solidFill>
                  <a:srgbClr val="FF0000"/>
                </a:solidFill>
                <a:latin typeface="Arial" panose="020B0604020202020204" pitchFamily="34" charset="0"/>
                <a:cs typeface="Arial" panose="020B0604020202020204" pitchFamily="34" charset="0"/>
              </a:rPr>
              <a:t>___________________________________________________________</a:t>
            </a:r>
            <a:r>
              <a:rPr lang="en-US" sz="2000" dirty="0" smtClean="0">
                <a:solidFill>
                  <a:srgbClr val="FF0000"/>
                </a:solidFill>
                <a:latin typeface="Arial" panose="020B0604020202020204" pitchFamily="34" charset="0"/>
                <a:cs typeface="Arial" panose="020B0604020202020204" pitchFamily="34" charset="0"/>
              </a:rPr>
              <a:t>____________________________________________________________________________________________________________________________________________________________________________________________________________________________________________________________________________</a:t>
            </a:r>
            <a:r>
              <a:rPr lang="en-US" sz="2000" b="1" dirty="0" smtClean="0">
                <a:solidFill>
                  <a:srgbClr val="FF0000"/>
                </a:solidFill>
                <a:latin typeface="Arial" panose="020B0604020202020204" pitchFamily="34" charset="0"/>
                <a:cs typeface="Arial" panose="020B0604020202020204" pitchFamily="34" charset="0"/>
              </a:rPr>
              <a:t>(</a:t>
            </a:r>
            <a:r>
              <a:rPr lang="en-US" sz="2000" b="1" dirty="0">
                <a:solidFill>
                  <a:srgbClr val="FF0000"/>
                </a:solidFill>
                <a:latin typeface="Arial" panose="020B0604020202020204" pitchFamily="34" charset="0"/>
                <a:cs typeface="Arial" panose="020B0604020202020204" pitchFamily="34" charset="0"/>
              </a:rPr>
              <a:t>Total for Question 4 = 4 marks)</a:t>
            </a:r>
            <a:endParaRPr lang="en-US" sz="2000" dirty="0">
              <a:solidFill>
                <a:srgbClr val="FF0000"/>
              </a:solidFill>
              <a:latin typeface="Arial" panose="020B0604020202020204" pitchFamily="34" charset="0"/>
              <a:cs typeface="Arial" panose="020B0604020202020204" pitchFamily="34" charset="0"/>
            </a:endParaRPr>
          </a:p>
        </p:txBody>
      </p:sp>
      <p:sp>
        <p:nvSpPr>
          <p:cNvPr id="4" name="TextBox 3">
            <a:hlinkClick r:id="rId3" action="ppaction://hlinkfile"/>
          </p:cNvPr>
          <p:cNvSpPr txBox="1"/>
          <p:nvPr/>
        </p:nvSpPr>
        <p:spPr>
          <a:xfrm>
            <a:off x="8331108" y="1877923"/>
            <a:ext cx="561372" cy="830997"/>
          </a:xfrm>
          <a:prstGeom prst="rect">
            <a:avLst/>
          </a:prstGeom>
          <a:noFill/>
        </p:spPr>
        <p:txBody>
          <a:bodyPr wrap="none" rtlCol="0">
            <a:spAutoFit/>
          </a:bodyPr>
          <a:lstStyle/>
          <a:p>
            <a:r>
              <a:rPr lang="en-IE" sz="4800" b="1" dirty="0" smtClean="0">
                <a:solidFill>
                  <a:srgbClr val="FF0000"/>
                </a:solidFill>
              </a:rPr>
              <a:t>?</a:t>
            </a:r>
            <a:endParaRPr lang="en-GB" b="1" dirty="0">
              <a:solidFill>
                <a:srgbClr val="FF0000"/>
              </a:solidFill>
            </a:endParaRPr>
          </a:p>
        </p:txBody>
      </p:sp>
    </p:spTree>
    <p:extLst>
      <p:ext uri="{BB962C8B-B14F-4D97-AF65-F5344CB8AC3E}">
        <p14:creationId xmlns:p14="http://schemas.microsoft.com/office/powerpoint/2010/main" val="1734331544"/>
      </p:ext>
    </p:extLst>
  </p:cSld>
  <p:clrMapOvr>
    <a:masterClrMapping/>
  </p:clrMapOvr>
  <p:transition advClick="0"/>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a:spLocks noGrp="1"/>
          </p:cNvSpPr>
          <p:nvPr>
            <p:ph type="title"/>
          </p:nvPr>
        </p:nvSpPr>
        <p:spPr/>
        <p:txBody>
          <a:bodyPr>
            <a:noAutofit/>
          </a:bodyPr>
          <a:lstStyle/>
          <a:p>
            <a:r>
              <a:rPr lang="en-GB" sz="3600" dirty="0" smtClean="0"/>
              <a:t>17 </a:t>
            </a:r>
            <a:r>
              <a:rPr lang="en-GB" sz="3600" dirty="0"/>
              <a:t>– Exam Questions – January </a:t>
            </a:r>
            <a:r>
              <a:rPr lang="en-GB" sz="3600" dirty="0" smtClean="0"/>
              <a:t>2014</a:t>
            </a:r>
            <a:endParaRPr lang="en-GB" sz="3200" dirty="0"/>
          </a:p>
        </p:txBody>
      </p:sp>
      <p:graphicFrame>
        <p:nvGraphicFramePr>
          <p:cNvPr id="4" name="Table 3"/>
          <p:cNvGraphicFramePr>
            <a:graphicFrameLocks noGrp="1"/>
          </p:cNvGraphicFramePr>
          <p:nvPr>
            <p:extLst>
              <p:ext uri="{D42A27DB-BD31-4B8C-83A1-F6EECF244321}">
                <p14:modId xmlns:p14="http://schemas.microsoft.com/office/powerpoint/2010/main" val="2837775767"/>
              </p:ext>
            </p:extLst>
          </p:nvPr>
        </p:nvGraphicFramePr>
        <p:xfrm>
          <a:off x="323528" y="1124744"/>
          <a:ext cx="8496944" cy="5564867"/>
        </p:xfrm>
        <a:graphic>
          <a:graphicData uri="http://schemas.openxmlformats.org/drawingml/2006/table">
            <a:tbl>
              <a:tblPr firstRow="1" bandRow="1">
                <a:tableStyleId>{5C22544A-7EE6-4342-B048-85BDC9FD1C3A}</a:tableStyleId>
              </a:tblPr>
              <a:tblGrid>
                <a:gridCol w="648072"/>
                <a:gridCol w="6984775"/>
                <a:gridCol w="864097"/>
              </a:tblGrid>
              <a:tr h="596969">
                <a:tc>
                  <a:txBody>
                    <a:bodyPr/>
                    <a:lstStyle/>
                    <a:p>
                      <a:r>
                        <a:rPr lang="en-GB" sz="1800" dirty="0" smtClean="0">
                          <a:latin typeface="Arial" panose="020B0604020202020204" pitchFamily="34" charset="0"/>
                          <a:cs typeface="Arial" panose="020B0604020202020204" pitchFamily="34" charset="0"/>
                        </a:rPr>
                        <a:t>4 (a)</a:t>
                      </a:r>
                      <a:endParaRPr lang="en-GB" sz="1800" dirty="0">
                        <a:latin typeface="Arial" panose="020B0604020202020204" pitchFamily="34" charset="0"/>
                        <a:cs typeface="Arial" panose="020B0604020202020204" pitchFamily="34" charset="0"/>
                      </a:endParaRPr>
                    </a:p>
                  </a:txBody>
                  <a:tcPr marL="68580" marR="68580" marT="34290" marB="34290"/>
                </a:tc>
                <a:tc>
                  <a:txBody>
                    <a:bodyPr/>
                    <a:lstStyle/>
                    <a:p>
                      <a:r>
                        <a:rPr kumimoji="0" lang="en-US" sz="1800" b="0" i="0" u="none" strike="noStrike" kern="1200" baseline="0" dirty="0" smtClean="0">
                          <a:solidFill>
                            <a:schemeClr val="lt1"/>
                          </a:solidFill>
                          <a:latin typeface="Arial" panose="020B0604020202020204" pitchFamily="34" charset="0"/>
                          <a:ea typeface="+mn-ea"/>
                          <a:cs typeface="Arial" panose="020B0604020202020204" pitchFamily="34" charset="0"/>
                        </a:rPr>
                        <a:t>A characteristic of a tall organisational structure is</a:t>
                      </a:r>
                    </a:p>
                    <a:p>
                      <a:r>
                        <a:rPr kumimoji="0" lang="en-US" sz="1800" b="0" i="0" u="none" strike="noStrike" kern="1200" baseline="0" dirty="0" smtClean="0">
                          <a:solidFill>
                            <a:schemeClr val="lt1"/>
                          </a:solidFill>
                          <a:latin typeface="Arial" panose="020B0604020202020204" pitchFamily="34" charset="0"/>
                          <a:ea typeface="+mn-ea"/>
                          <a:cs typeface="Arial" panose="020B0604020202020204" pitchFamily="34" charset="0"/>
                        </a:rPr>
                        <a:t>Answer: A (a narrow span of control)</a:t>
                      </a:r>
                    </a:p>
                  </a:txBody>
                  <a:tcPr marL="68580" marR="68580" marT="34290" marB="34290"/>
                </a:tc>
                <a:tc>
                  <a:txBody>
                    <a:bodyPr/>
                    <a:lstStyle/>
                    <a:p>
                      <a:pPr algn="ctr"/>
                      <a:r>
                        <a:rPr lang="en-GB" sz="1600" b="0" dirty="0" smtClean="0">
                          <a:latin typeface="Arial" panose="020B0604020202020204" pitchFamily="34" charset="0"/>
                          <a:cs typeface="Arial" panose="020B0604020202020204" pitchFamily="34" charset="0"/>
                        </a:rPr>
                        <a:t>1 mark</a:t>
                      </a:r>
                      <a:endParaRPr lang="en-GB" sz="1600" b="0" dirty="0">
                        <a:latin typeface="Arial" panose="020B0604020202020204" pitchFamily="34" charset="0"/>
                        <a:cs typeface="Arial" panose="020B0604020202020204" pitchFamily="34" charset="0"/>
                      </a:endParaRPr>
                    </a:p>
                  </a:txBody>
                  <a:tcPr marL="68580" marR="68580" marT="34290" marB="34290"/>
                </a:tc>
              </a:tr>
              <a:tr h="4947647">
                <a:tc>
                  <a:txBody>
                    <a:bodyPr/>
                    <a:lstStyle/>
                    <a:p>
                      <a:r>
                        <a:rPr lang="en-GB" sz="1800" dirty="0" smtClean="0">
                          <a:latin typeface="Arial" panose="020B0604020202020204" pitchFamily="34" charset="0"/>
                          <a:cs typeface="Arial" panose="020B0604020202020204" pitchFamily="34" charset="0"/>
                        </a:rPr>
                        <a:t>4 (b)</a:t>
                      </a:r>
                      <a:endParaRPr lang="en-GB" sz="1800" dirty="0">
                        <a:latin typeface="Arial" panose="020B0604020202020204" pitchFamily="34" charset="0"/>
                        <a:cs typeface="Arial" panose="020B0604020202020204" pitchFamily="34" charset="0"/>
                      </a:endParaRPr>
                    </a:p>
                  </a:txBody>
                  <a:tcPr marL="68580" marR="68580" marT="34290" marB="34290"/>
                </a:tc>
                <a:tc>
                  <a:txBody>
                    <a:bodyPr/>
                    <a:lstStyle/>
                    <a:p>
                      <a:pPr algn="l">
                        <a:spcAft>
                          <a:spcPts val="600"/>
                        </a:spcAft>
                      </a:pPr>
                      <a:r>
                        <a:rPr lang="en-US" sz="1520" b="1" i="0" u="none" strike="noStrike" baseline="0" dirty="0" smtClean="0">
                          <a:solidFill>
                            <a:srgbClr val="000000"/>
                          </a:solidFill>
                          <a:latin typeface="Arial" panose="020B0604020202020204" pitchFamily="34" charset="0"/>
                          <a:cs typeface="Arial" panose="020B0604020202020204" pitchFamily="34" charset="0"/>
                        </a:rPr>
                        <a:t>Explain why this answer is correct: </a:t>
                      </a:r>
                      <a:endParaRPr lang="en-US" sz="1520" b="0" i="0" u="none" strike="noStrike" baseline="0" dirty="0" smtClean="0">
                        <a:solidFill>
                          <a:srgbClr val="000000"/>
                        </a:solidFill>
                        <a:latin typeface="Arial" panose="020B0604020202020204" pitchFamily="34" charset="0"/>
                        <a:cs typeface="Arial" panose="020B0604020202020204" pitchFamily="34" charset="0"/>
                      </a:endParaRPr>
                    </a:p>
                    <a:p>
                      <a:pPr marL="285750" indent="-285750" algn="l">
                        <a:spcAft>
                          <a:spcPts val="600"/>
                        </a:spcAft>
                        <a:buFont typeface="Arial" panose="020B0604020202020204" pitchFamily="34" charset="0"/>
                        <a:buChar char="•"/>
                      </a:pPr>
                      <a:r>
                        <a:rPr lang="en-US" sz="1520" b="0" i="0" u="none" strike="noStrike" baseline="0" dirty="0" smtClean="0">
                          <a:solidFill>
                            <a:srgbClr val="000000"/>
                          </a:solidFill>
                          <a:latin typeface="Arial" panose="020B0604020202020204" pitchFamily="34" charset="0"/>
                          <a:cs typeface="Arial" panose="020B0604020202020204" pitchFamily="34" charset="0"/>
                        </a:rPr>
                        <a:t>Definition of tall organisational structure e.g. where there are many levels/layers of in the hierarchy of the structure </a:t>
                      </a:r>
                      <a:r>
                        <a:rPr lang="en-US" sz="1520" b="1" i="0" u="none" strike="noStrike" baseline="0" dirty="0" smtClean="0">
                          <a:solidFill>
                            <a:srgbClr val="000000"/>
                          </a:solidFill>
                          <a:latin typeface="Arial" panose="020B0604020202020204" pitchFamily="34" charset="0"/>
                          <a:cs typeface="Arial" panose="020B0604020202020204" pitchFamily="34" charset="0"/>
                        </a:rPr>
                        <a:t>(1) </a:t>
                      </a:r>
                      <a:endParaRPr lang="en-US" sz="1520" b="0" i="0" u="none" strike="noStrike" baseline="0" dirty="0" smtClean="0">
                        <a:solidFill>
                          <a:srgbClr val="000000"/>
                        </a:solidFill>
                        <a:latin typeface="Arial" panose="020B0604020202020204" pitchFamily="34" charset="0"/>
                        <a:cs typeface="Arial" panose="020B0604020202020204" pitchFamily="34" charset="0"/>
                      </a:endParaRPr>
                    </a:p>
                    <a:p>
                      <a:pPr marL="285750" indent="-285750" algn="l">
                        <a:spcAft>
                          <a:spcPts val="600"/>
                        </a:spcAft>
                        <a:buFont typeface="Arial" panose="020B0604020202020204" pitchFamily="34" charset="0"/>
                        <a:buChar char="•"/>
                      </a:pPr>
                      <a:r>
                        <a:rPr lang="en-US" sz="1520" b="0" i="0" u="none" strike="noStrike" baseline="0" dirty="0" smtClean="0">
                          <a:solidFill>
                            <a:srgbClr val="000000"/>
                          </a:solidFill>
                          <a:latin typeface="Arial" panose="020B0604020202020204" pitchFamily="34" charset="0"/>
                          <a:cs typeface="Arial" panose="020B0604020202020204" pitchFamily="34" charset="0"/>
                        </a:rPr>
                        <a:t>The large number of levels/layers results in fewer employees per level </a:t>
                      </a:r>
                      <a:r>
                        <a:rPr lang="en-US" sz="1520" b="1" i="0" u="none" strike="noStrike" baseline="0" dirty="0" smtClean="0">
                          <a:solidFill>
                            <a:srgbClr val="000000"/>
                          </a:solidFill>
                          <a:latin typeface="Arial" panose="020B0604020202020204" pitchFamily="34" charset="0"/>
                          <a:cs typeface="Arial" panose="020B0604020202020204" pitchFamily="34" charset="0"/>
                        </a:rPr>
                        <a:t>(1) </a:t>
                      </a:r>
                      <a:endParaRPr lang="en-US" sz="1520" b="0" i="0" u="none" strike="noStrike" baseline="0" dirty="0" smtClean="0">
                        <a:solidFill>
                          <a:srgbClr val="000000"/>
                        </a:solidFill>
                        <a:latin typeface="Arial" panose="020B0604020202020204" pitchFamily="34" charset="0"/>
                        <a:cs typeface="Arial" panose="020B0604020202020204" pitchFamily="34" charset="0"/>
                      </a:endParaRPr>
                    </a:p>
                    <a:p>
                      <a:pPr marL="285750" indent="-285750" algn="l">
                        <a:spcAft>
                          <a:spcPts val="600"/>
                        </a:spcAft>
                        <a:buFont typeface="Arial" panose="020B0604020202020204" pitchFamily="34" charset="0"/>
                        <a:buChar char="•"/>
                      </a:pPr>
                      <a:r>
                        <a:rPr lang="en-US" sz="1520" b="0" i="0" u="none" strike="noStrike" baseline="0" dirty="0" smtClean="0">
                          <a:solidFill>
                            <a:srgbClr val="000000"/>
                          </a:solidFill>
                          <a:latin typeface="Arial" panose="020B0604020202020204" pitchFamily="34" charset="0"/>
                          <a:cs typeface="Arial" panose="020B0604020202020204" pitchFamily="34" charset="0"/>
                        </a:rPr>
                        <a:t>Each manager only has a small number of employees to control and therefore a narrower span of control </a:t>
                      </a:r>
                      <a:r>
                        <a:rPr lang="en-US" sz="1520" b="1" i="0" u="none" strike="noStrike" baseline="0" dirty="0" smtClean="0">
                          <a:solidFill>
                            <a:srgbClr val="000000"/>
                          </a:solidFill>
                          <a:latin typeface="Arial" panose="020B0604020202020204" pitchFamily="34" charset="0"/>
                          <a:cs typeface="Arial" panose="020B0604020202020204" pitchFamily="34" charset="0"/>
                        </a:rPr>
                        <a:t>(1) </a:t>
                      </a:r>
                      <a:endParaRPr lang="en-US" sz="1520" b="0" i="0" u="none" strike="noStrike" baseline="0" dirty="0" smtClean="0">
                        <a:solidFill>
                          <a:srgbClr val="000000"/>
                        </a:solidFill>
                        <a:latin typeface="Arial" panose="020B0604020202020204" pitchFamily="34" charset="0"/>
                        <a:cs typeface="Arial" panose="020B0604020202020204" pitchFamily="34" charset="0"/>
                      </a:endParaRPr>
                    </a:p>
                    <a:p>
                      <a:pPr algn="l">
                        <a:spcAft>
                          <a:spcPts val="600"/>
                        </a:spcAft>
                      </a:pPr>
                      <a:r>
                        <a:rPr lang="en-US" sz="1520" b="1" i="0" u="none" strike="noStrike" baseline="0" dirty="0" smtClean="0">
                          <a:solidFill>
                            <a:srgbClr val="000000"/>
                          </a:solidFill>
                          <a:latin typeface="Arial" panose="020B0604020202020204" pitchFamily="34" charset="0"/>
                          <a:cs typeface="Arial" panose="020B0604020202020204" pitchFamily="34" charset="0"/>
                        </a:rPr>
                        <a:t>Alternatively, up to two of the marks above can be achieved by explaining (not defining) distracters, for example: </a:t>
                      </a:r>
                      <a:endParaRPr lang="en-US" sz="1520" b="0" i="0" u="none" strike="noStrike" baseline="0" dirty="0" smtClean="0">
                        <a:solidFill>
                          <a:srgbClr val="000000"/>
                        </a:solidFill>
                        <a:latin typeface="Arial" panose="020B0604020202020204" pitchFamily="34" charset="0"/>
                        <a:cs typeface="Arial" panose="020B0604020202020204" pitchFamily="34" charset="0"/>
                      </a:endParaRPr>
                    </a:p>
                    <a:p>
                      <a:pPr marL="285750" indent="-285750" algn="l">
                        <a:spcAft>
                          <a:spcPts val="600"/>
                        </a:spcAft>
                        <a:buFont typeface="Arial" panose="020B0604020202020204" pitchFamily="34" charset="0"/>
                        <a:buChar char="•"/>
                      </a:pPr>
                      <a:r>
                        <a:rPr lang="en-US" sz="1520" b="0" i="0" u="none" strike="noStrike" baseline="0" dirty="0" smtClean="0">
                          <a:solidFill>
                            <a:srgbClr val="000000"/>
                          </a:solidFill>
                          <a:latin typeface="Arial" panose="020B0604020202020204" pitchFamily="34" charset="0"/>
                          <a:cs typeface="Arial" panose="020B0604020202020204" pitchFamily="34" charset="0"/>
                        </a:rPr>
                        <a:t>B is wrong because tall organisational structures can be more bureaucratic due to the many levels in the hierarchy and need to control employees </a:t>
                      </a:r>
                      <a:r>
                        <a:rPr lang="en-US" sz="1520" b="1" i="0" u="none" strike="noStrike" baseline="0" dirty="0" smtClean="0">
                          <a:solidFill>
                            <a:srgbClr val="000000"/>
                          </a:solidFill>
                          <a:latin typeface="Arial" panose="020B0604020202020204" pitchFamily="34" charset="0"/>
                          <a:cs typeface="Arial" panose="020B0604020202020204" pitchFamily="34" charset="0"/>
                        </a:rPr>
                        <a:t>(1) </a:t>
                      </a:r>
                      <a:endParaRPr lang="en-US" sz="1520" b="0" i="0" u="none" strike="noStrike" baseline="0" dirty="0" smtClean="0">
                        <a:solidFill>
                          <a:srgbClr val="000000"/>
                        </a:solidFill>
                        <a:latin typeface="Arial" panose="020B0604020202020204" pitchFamily="34" charset="0"/>
                        <a:cs typeface="Arial" panose="020B0604020202020204" pitchFamily="34" charset="0"/>
                      </a:endParaRPr>
                    </a:p>
                    <a:p>
                      <a:pPr marL="285750" indent="-285750" algn="l">
                        <a:spcAft>
                          <a:spcPts val="600"/>
                        </a:spcAft>
                        <a:buFont typeface="Arial" panose="020B0604020202020204" pitchFamily="34" charset="0"/>
                        <a:buChar char="•"/>
                      </a:pPr>
                      <a:r>
                        <a:rPr lang="en-US" sz="1520" b="0" i="0" u="none" strike="noStrike" baseline="0" dirty="0" smtClean="0">
                          <a:solidFill>
                            <a:srgbClr val="000000"/>
                          </a:solidFill>
                          <a:latin typeface="Arial" panose="020B0604020202020204" pitchFamily="34" charset="0"/>
                          <a:cs typeface="Arial" panose="020B0604020202020204" pitchFamily="34" charset="0"/>
                        </a:rPr>
                        <a:t>C is wrong because a tall organisational structure has a long chain of command which mean orders have to pass through many levels </a:t>
                      </a:r>
                      <a:r>
                        <a:rPr lang="en-US" sz="1520" b="1" i="0" u="none" strike="noStrike" baseline="0" dirty="0" smtClean="0">
                          <a:solidFill>
                            <a:srgbClr val="000000"/>
                          </a:solidFill>
                          <a:latin typeface="Arial" panose="020B0604020202020204" pitchFamily="34" charset="0"/>
                          <a:cs typeface="Arial" panose="020B0604020202020204" pitchFamily="34" charset="0"/>
                        </a:rPr>
                        <a:t>(1) </a:t>
                      </a:r>
                      <a:endParaRPr lang="en-US" sz="1520" b="0" i="0" u="none" strike="noStrike" baseline="0" dirty="0" smtClean="0">
                        <a:solidFill>
                          <a:srgbClr val="000000"/>
                        </a:solidFill>
                        <a:latin typeface="Arial" panose="020B0604020202020204" pitchFamily="34" charset="0"/>
                        <a:cs typeface="Arial" panose="020B0604020202020204" pitchFamily="34" charset="0"/>
                      </a:endParaRPr>
                    </a:p>
                    <a:p>
                      <a:pPr marL="285750" indent="-285750" algn="l">
                        <a:spcAft>
                          <a:spcPts val="600"/>
                        </a:spcAft>
                        <a:buFont typeface="Arial" panose="020B0604020202020204" pitchFamily="34" charset="0"/>
                        <a:buChar char="•"/>
                      </a:pPr>
                      <a:r>
                        <a:rPr lang="en-US" sz="1520" b="0" i="0" u="none" strike="noStrike" baseline="0" dirty="0" smtClean="0">
                          <a:solidFill>
                            <a:srgbClr val="000000"/>
                          </a:solidFill>
                          <a:latin typeface="Arial" panose="020B0604020202020204" pitchFamily="34" charset="0"/>
                          <a:cs typeface="Arial" panose="020B0604020202020204" pitchFamily="34" charset="0"/>
                        </a:rPr>
                        <a:t>D is wrong because often decision making takes longer because each level has to be consulted/passed through </a:t>
                      </a:r>
                      <a:r>
                        <a:rPr lang="en-US" sz="1520" b="1" i="0" u="none" strike="noStrike" baseline="0" dirty="0" smtClean="0">
                          <a:solidFill>
                            <a:srgbClr val="000000"/>
                          </a:solidFill>
                          <a:latin typeface="Arial" panose="020B0604020202020204" pitchFamily="34" charset="0"/>
                          <a:cs typeface="Arial" panose="020B0604020202020204" pitchFamily="34" charset="0"/>
                        </a:rPr>
                        <a:t>(1) </a:t>
                      </a:r>
                      <a:endParaRPr lang="en-US" sz="1520" b="0" i="0" u="none" strike="noStrike" baseline="0" dirty="0" smtClean="0">
                        <a:solidFill>
                          <a:srgbClr val="000000"/>
                        </a:solidFill>
                        <a:latin typeface="Arial" panose="020B0604020202020204" pitchFamily="34" charset="0"/>
                        <a:cs typeface="Arial" panose="020B0604020202020204" pitchFamily="34" charset="0"/>
                      </a:endParaRPr>
                    </a:p>
                    <a:p>
                      <a:pPr algn="l">
                        <a:spcAft>
                          <a:spcPts val="600"/>
                        </a:spcAft>
                      </a:pPr>
                      <a:r>
                        <a:rPr lang="en-US" sz="1520" b="0" i="0" u="none" strike="noStrike" baseline="0" dirty="0" smtClean="0">
                          <a:solidFill>
                            <a:srgbClr val="000000"/>
                          </a:solidFill>
                          <a:latin typeface="Arial" panose="020B0604020202020204" pitchFamily="34" charset="0"/>
                          <a:cs typeface="Arial" panose="020B0604020202020204" pitchFamily="34" charset="0"/>
                        </a:rPr>
                        <a:t>Any acceptable answer that shows selective knowledge/understanding/application and/or development. </a:t>
                      </a:r>
                    </a:p>
                    <a:p>
                      <a:pPr algn="l">
                        <a:spcAft>
                          <a:spcPts val="600"/>
                        </a:spcAft>
                      </a:pPr>
                      <a:r>
                        <a:rPr lang="en-US" sz="1520" b="1" i="0" u="none" strike="noStrike" baseline="0" dirty="0" smtClean="0">
                          <a:solidFill>
                            <a:srgbClr val="000000"/>
                          </a:solidFill>
                          <a:latin typeface="Arial" panose="020B0604020202020204" pitchFamily="34" charset="0"/>
                          <a:cs typeface="Arial" panose="020B0604020202020204" pitchFamily="34" charset="0"/>
                        </a:rPr>
                        <a:t>N.B. up to 2 marks out of 3 may be gained for part (b) if part (a) is incorrect. </a:t>
                      </a:r>
                      <a:endParaRPr lang="en-US" sz="1520" b="0" i="0" u="none" strike="noStrike" baseline="0" dirty="0" smtClean="0">
                        <a:solidFill>
                          <a:srgbClr val="000000"/>
                        </a:solidFill>
                        <a:latin typeface="Arial" panose="020B0604020202020204" pitchFamily="34" charset="0"/>
                        <a:cs typeface="Arial" panose="020B0604020202020204" pitchFamily="34" charset="0"/>
                      </a:endParaRPr>
                    </a:p>
                  </a:txBody>
                  <a:tcPr marL="68580" marR="68580" marT="34290" marB="34290"/>
                </a:tc>
                <a:tc>
                  <a:txBody>
                    <a:bodyPr/>
                    <a:lstStyle/>
                    <a:p>
                      <a:pPr algn="ctr"/>
                      <a:endParaRPr lang="en-GB" sz="1800" dirty="0" smtClean="0">
                        <a:latin typeface="Arial" panose="020B0604020202020204" pitchFamily="34" charset="0"/>
                        <a:cs typeface="Arial" panose="020B0604020202020204" pitchFamily="34" charset="0"/>
                      </a:endParaRPr>
                    </a:p>
                    <a:p>
                      <a:pPr algn="ctr"/>
                      <a:endParaRPr lang="en-GB" sz="1800" dirty="0" smtClean="0">
                        <a:latin typeface="Arial" panose="020B0604020202020204" pitchFamily="34" charset="0"/>
                        <a:cs typeface="Arial" panose="020B0604020202020204" pitchFamily="34" charset="0"/>
                      </a:endParaRPr>
                    </a:p>
                    <a:p>
                      <a:pPr algn="ctr"/>
                      <a:endParaRPr lang="en-GB" sz="1800" dirty="0" smtClean="0">
                        <a:latin typeface="Arial" panose="020B0604020202020204" pitchFamily="34" charset="0"/>
                        <a:cs typeface="Arial" panose="020B0604020202020204" pitchFamily="34" charset="0"/>
                      </a:endParaRPr>
                    </a:p>
                    <a:p>
                      <a:pPr algn="ctr"/>
                      <a:r>
                        <a:rPr lang="en-GB" sz="1800" dirty="0" smtClean="0">
                          <a:latin typeface="Arial" panose="020B0604020202020204" pitchFamily="34" charset="0"/>
                          <a:cs typeface="Arial" panose="020B0604020202020204" pitchFamily="34" charset="0"/>
                        </a:rPr>
                        <a:t>1-3 marks</a:t>
                      </a:r>
                    </a:p>
                    <a:p>
                      <a:pPr algn="ctr"/>
                      <a:endParaRPr lang="en-GB" sz="1800" dirty="0" smtClean="0">
                        <a:latin typeface="Arial" panose="020B0604020202020204" pitchFamily="34" charset="0"/>
                        <a:cs typeface="Arial" panose="020B0604020202020204" pitchFamily="34" charset="0"/>
                      </a:endParaRPr>
                    </a:p>
                    <a:p>
                      <a:pPr algn="ctr"/>
                      <a:endParaRPr lang="en-IE" sz="1800" dirty="0" smtClean="0">
                        <a:latin typeface="Arial" panose="020B0604020202020204" pitchFamily="34" charset="0"/>
                        <a:cs typeface="Arial" panose="020B0604020202020204" pitchFamily="34" charset="0"/>
                      </a:endParaRPr>
                    </a:p>
                    <a:p>
                      <a:pPr algn="ctr"/>
                      <a:endParaRPr lang="en-GB" sz="1800" dirty="0" smtClean="0">
                        <a:latin typeface="Arial" panose="020B0604020202020204" pitchFamily="34" charset="0"/>
                        <a:cs typeface="Arial" panose="020B0604020202020204" pitchFamily="34" charset="0"/>
                      </a:endParaRPr>
                    </a:p>
                    <a:p>
                      <a:pPr algn="ctr"/>
                      <a:endParaRPr lang="en-GB" sz="1800" dirty="0" smtClean="0">
                        <a:latin typeface="Arial" panose="020B0604020202020204" pitchFamily="34" charset="0"/>
                        <a:cs typeface="Arial" panose="020B0604020202020204" pitchFamily="34" charset="0"/>
                      </a:endParaRPr>
                    </a:p>
                    <a:p>
                      <a:pPr algn="ctr"/>
                      <a:endParaRPr lang="en-GB" sz="1800" dirty="0" smtClean="0">
                        <a:latin typeface="Arial" panose="020B0604020202020204" pitchFamily="34" charset="0"/>
                        <a:cs typeface="Arial" panose="020B0604020202020204" pitchFamily="34" charset="0"/>
                      </a:endParaRPr>
                    </a:p>
                    <a:p>
                      <a:pPr algn="ctr"/>
                      <a:endParaRPr lang="en-GB" sz="1800" dirty="0" smtClean="0">
                        <a:latin typeface="Arial" panose="020B0604020202020204" pitchFamily="34" charset="0"/>
                        <a:cs typeface="Arial" panose="020B0604020202020204" pitchFamily="34" charset="0"/>
                      </a:endParaRPr>
                    </a:p>
                    <a:p>
                      <a:pPr algn="ctr"/>
                      <a:endParaRPr lang="en-GB" sz="1800" dirty="0" smtClean="0">
                        <a:latin typeface="Arial" panose="020B0604020202020204" pitchFamily="34" charset="0"/>
                        <a:cs typeface="Arial" panose="020B0604020202020204" pitchFamily="34" charset="0"/>
                      </a:endParaRPr>
                    </a:p>
                    <a:p>
                      <a:pPr algn="ctr"/>
                      <a:endParaRPr lang="en-GB" sz="1800" dirty="0" smtClean="0">
                        <a:latin typeface="Arial" panose="020B0604020202020204" pitchFamily="34" charset="0"/>
                        <a:cs typeface="Arial" panose="020B0604020202020204" pitchFamily="34" charset="0"/>
                      </a:endParaRPr>
                    </a:p>
                    <a:p>
                      <a:pPr algn="ctr"/>
                      <a:endParaRPr lang="en-GB" sz="1800" dirty="0" smtClean="0">
                        <a:latin typeface="Arial" panose="020B0604020202020204" pitchFamily="34" charset="0"/>
                        <a:cs typeface="Arial" panose="020B0604020202020204" pitchFamily="34" charset="0"/>
                      </a:endParaRPr>
                    </a:p>
                    <a:p>
                      <a:pPr algn="ctr"/>
                      <a:endParaRPr lang="en-GB" sz="1800" dirty="0" smtClean="0">
                        <a:latin typeface="Arial" panose="020B0604020202020204" pitchFamily="34" charset="0"/>
                        <a:cs typeface="Arial" panose="020B0604020202020204" pitchFamily="34" charset="0"/>
                      </a:endParaRPr>
                    </a:p>
                    <a:p>
                      <a:pPr algn="ctr"/>
                      <a:r>
                        <a:rPr lang="en-GB" sz="1800" dirty="0" smtClean="0">
                          <a:latin typeface="Arial" panose="020B0604020202020204" pitchFamily="34" charset="0"/>
                          <a:cs typeface="Arial" panose="020B0604020202020204" pitchFamily="34" charset="0"/>
                        </a:rPr>
                        <a:t>Total 4</a:t>
                      </a:r>
                      <a:r>
                        <a:rPr lang="en-GB" sz="1800" baseline="0" dirty="0" smtClean="0">
                          <a:latin typeface="Arial" panose="020B0604020202020204" pitchFamily="34" charset="0"/>
                          <a:cs typeface="Arial" panose="020B0604020202020204" pitchFamily="34" charset="0"/>
                        </a:rPr>
                        <a:t> marks</a:t>
                      </a:r>
                      <a:endParaRPr lang="en-GB" sz="1800" dirty="0" smtClean="0">
                        <a:latin typeface="Arial" panose="020B0604020202020204" pitchFamily="34" charset="0"/>
                        <a:cs typeface="Arial" panose="020B0604020202020204" pitchFamily="34" charset="0"/>
                      </a:endParaRPr>
                    </a:p>
                  </a:txBody>
                  <a:tcPr marL="68580" marR="68580" marT="34290" marB="34290"/>
                </a:tc>
              </a:tr>
            </a:tbl>
          </a:graphicData>
        </a:graphic>
      </p:graphicFrame>
      <p:sp>
        <p:nvSpPr>
          <p:cNvPr id="5" name="TextBox 4">
            <a:hlinkClick r:id="rId3" action="ppaction://hlinkfile"/>
          </p:cNvPr>
          <p:cNvSpPr txBox="1"/>
          <p:nvPr/>
        </p:nvSpPr>
        <p:spPr>
          <a:xfrm>
            <a:off x="8172400" y="1805915"/>
            <a:ext cx="561372" cy="830997"/>
          </a:xfrm>
          <a:prstGeom prst="rect">
            <a:avLst/>
          </a:prstGeom>
          <a:noFill/>
        </p:spPr>
        <p:txBody>
          <a:bodyPr wrap="none" rtlCol="0">
            <a:spAutoFit/>
          </a:bodyPr>
          <a:lstStyle/>
          <a:p>
            <a:r>
              <a:rPr lang="en-IE" sz="4800" b="1" dirty="0" smtClean="0">
                <a:solidFill>
                  <a:srgbClr val="FF0000"/>
                </a:solidFill>
              </a:rPr>
              <a:t>?</a:t>
            </a:r>
            <a:endParaRPr lang="en-GB" b="1" dirty="0">
              <a:solidFill>
                <a:srgbClr val="FF0000"/>
              </a:solidFill>
            </a:endParaRPr>
          </a:p>
        </p:txBody>
      </p:sp>
    </p:spTree>
    <p:extLst>
      <p:ext uri="{BB962C8B-B14F-4D97-AF65-F5344CB8AC3E}">
        <p14:creationId xmlns:p14="http://schemas.microsoft.com/office/powerpoint/2010/main" val="2767924121"/>
      </p:ext>
    </p:extLst>
  </p:cSld>
  <p:clrMapOvr>
    <a:masterClrMapping/>
  </p:clrMapOvr>
  <p:transition advClick="0"/>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65135" y="1091783"/>
            <a:ext cx="8564791" cy="5453801"/>
          </a:xfrm>
          <a:prstGeom prst="rect">
            <a:avLst/>
          </a:prstGeom>
        </p:spPr>
        <p:txBody>
          <a:bodyPr wrap="square">
            <a:spAutoFit/>
          </a:bodyPr>
          <a:lstStyle/>
          <a:p>
            <a:pPr marL="354013" indent="-354013">
              <a:spcAft>
                <a:spcPts val="400"/>
              </a:spcAft>
              <a:buClr>
                <a:schemeClr val="accent6">
                  <a:lumMod val="50000"/>
                </a:schemeClr>
              </a:buClr>
              <a:buFont typeface="Wingdings 3" panose="05040102010807070707" pitchFamily="18" charset="2"/>
              <a:buChar char=""/>
              <a:tabLst>
                <a:tab pos="8345488" algn="r"/>
              </a:tabLst>
            </a:pPr>
            <a:r>
              <a:rPr lang="en-US" sz="1880" dirty="0">
                <a:solidFill>
                  <a:srgbClr val="002060"/>
                </a:solidFill>
                <a:latin typeface="Arial" panose="020B0604020202020204" pitchFamily="34" charset="0"/>
                <a:cs typeface="Arial" panose="020B0604020202020204" pitchFamily="34" charset="0"/>
              </a:rPr>
              <a:t>Tesco was founded in 1919 by Jack </a:t>
            </a:r>
            <a:r>
              <a:rPr lang="en-US" sz="1880" dirty="0" smtClean="0">
                <a:solidFill>
                  <a:srgbClr val="002060"/>
                </a:solidFill>
                <a:latin typeface="Arial" panose="020B0604020202020204" pitchFamily="34" charset="0"/>
                <a:cs typeface="Arial" panose="020B0604020202020204" pitchFamily="34" charset="0"/>
              </a:rPr>
              <a:t>Cohen from </a:t>
            </a:r>
            <a:r>
              <a:rPr lang="en-US" sz="1880" dirty="0">
                <a:solidFill>
                  <a:srgbClr val="002060"/>
                </a:solidFill>
                <a:latin typeface="Arial" panose="020B0604020202020204" pitchFamily="34" charset="0"/>
                <a:cs typeface="Arial" panose="020B0604020202020204" pitchFamily="34" charset="0"/>
              </a:rPr>
              <a:t>a market stall in London’s East End. </a:t>
            </a:r>
            <a:r>
              <a:rPr lang="en-US" sz="1880" dirty="0" smtClean="0">
                <a:solidFill>
                  <a:srgbClr val="002060"/>
                </a:solidFill>
                <a:latin typeface="Arial" panose="020B0604020202020204" pitchFamily="34" charset="0"/>
                <a:cs typeface="Arial" panose="020B0604020202020204" pitchFamily="34" charset="0"/>
              </a:rPr>
              <a:t>We now </a:t>
            </a:r>
            <a:r>
              <a:rPr lang="en-US" sz="1880" dirty="0">
                <a:solidFill>
                  <a:srgbClr val="002060"/>
                </a:solidFill>
                <a:latin typeface="Arial" panose="020B0604020202020204" pitchFamily="34" charset="0"/>
                <a:cs typeface="Arial" panose="020B0604020202020204" pitchFamily="34" charset="0"/>
              </a:rPr>
              <a:t>operate in 12 countries around the </a:t>
            </a:r>
            <a:r>
              <a:rPr lang="en-US" sz="1880" dirty="0" smtClean="0">
                <a:solidFill>
                  <a:srgbClr val="002060"/>
                </a:solidFill>
                <a:latin typeface="Arial" panose="020B0604020202020204" pitchFamily="34" charset="0"/>
                <a:cs typeface="Arial" panose="020B0604020202020204" pitchFamily="34" charset="0"/>
              </a:rPr>
              <a:t>world with </a:t>
            </a:r>
            <a:r>
              <a:rPr lang="en-US" sz="1880" dirty="0">
                <a:solidFill>
                  <a:srgbClr val="002060"/>
                </a:solidFill>
                <a:latin typeface="Arial" panose="020B0604020202020204" pitchFamily="34" charset="0"/>
                <a:cs typeface="Arial" panose="020B0604020202020204" pitchFamily="34" charset="0"/>
              </a:rPr>
              <a:t>over 3,000 stores and over 310,000 employees in the UK. Over 65% of Group sales</a:t>
            </a:r>
          </a:p>
          <a:p>
            <a:pPr marL="354013" indent="-354013">
              <a:spcAft>
                <a:spcPts val="400"/>
              </a:spcAft>
              <a:buClr>
                <a:schemeClr val="accent6">
                  <a:lumMod val="50000"/>
                </a:schemeClr>
              </a:buClr>
              <a:buFont typeface="Wingdings 3" panose="05040102010807070707" pitchFamily="18" charset="2"/>
              <a:buChar char=""/>
              <a:tabLst>
                <a:tab pos="8345488" algn="r"/>
              </a:tabLst>
            </a:pPr>
            <a:r>
              <a:rPr lang="en-US" sz="1880" dirty="0">
                <a:solidFill>
                  <a:srgbClr val="002060"/>
                </a:solidFill>
                <a:latin typeface="Arial" panose="020B0604020202020204" pitchFamily="34" charset="0"/>
                <a:cs typeface="Arial" panose="020B0604020202020204" pitchFamily="34" charset="0"/>
              </a:rPr>
              <a:t>and profits come from the UK business, where we are the market leader. We </a:t>
            </a:r>
            <a:r>
              <a:rPr lang="en-US" sz="1880" dirty="0" smtClean="0">
                <a:solidFill>
                  <a:srgbClr val="002060"/>
                </a:solidFill>
                <a:latin typeface="Arial" panose="020B0604020202020204" pitchFamily="34" charset="0"/>
                <a:cs typeface="Arial" panose="020B0604020202020204" pitchFamily="34" charset="0"/>
              </a:rPr>
              <a:t>operate a </a:t>
            </a:r>
            <a:r>
              <a:rPr lang="en-US" sz="1880" dirty="0" err="1">
                <a:solidFill>
                  <a:srgbClr val="002060"/>
                </a:solidFill>
                <a:latin typeface="Arial" panose="020B0604020202020204" pitchFamily="34" charset="0"/>
                <a:cs typeface="Arial" panose="020B0604020202020204" pitchFamily="34" charset="0"/>
              </a:rPr>
              <a:t>decentralised</a:t>
            </a:r>
            <a:r>
              <a:rPr lang="en-US" sz="1880" dirty="0">
                <a:solidFill>
                  <a:srgbClr val="002060"/>
                </a:solidFill>
                <a:latin typeface="Arial" panose="020B0604020202020204" pitchFamily="34" charset="0"/>
                <a:cs typeface="Arial" panose="020B0604020202020204" pitchFamily="34" charset="0"/>
              </a:rPr>
              <a:t> structure with only six management levels between the CEO and </a:t>
            </a:r>
            <a:r>
              <a:rPr lang="en-US" sz="1880" dirty="0" smtClean="0">
                <a:solidFill>
                  <a:srgbClr val="002060"/>
                </a:solidFill>
                <a:latin typeface="Arial" panose="020B0604020202020204" pitchFamily="34" charset="0"/>
                <a:cs typeface="Arial" panose="020B0604020202020204" pitchFamily="34" charset="0"/>
              </a:rPr>
              <a:t>a checkout </a:t>
            </a:r>
            <a:r>
              <a:rPr lang="en-US" sz="1880" dirty="0">
                <a:solidFill>
                  <a:srgbClr val="002060"/>
                </a:solidFill>
                <a:latin typeface="Arial" panose="020B0604020202020204" pitchFamily="34" charset="0"/>
                <a:cs typeface="Arial" panose="020B0604020202020204" pitchFamily="34" charset="0"/>
              </a:rPr>
              <a:t>assistant.</a:t>
            </a:r>
          </a:p>
          <a:p>
            <a:pPr marL="354013" indent="-354013">
              <a:spcAft>
                <a:spcPts val="400"/>
              </a:spcAft>
              <a:buClr>
                <a:schemeClr val="accent6">
                  <a:lumMod val="50000"/>
                </a:schemeClr>
              </a:buClr>
              <a:buFont typeface="Wingdings 3" panose="05040102010807070707" pitchFamily="18" charset="2"/>
              <a:buChar char=""/>
              <a:tabLst>
                <a:tab pos="8345488" algn="r"/>
              </a:tabLst>
            </a:pPr>
            <a:r>
              <a:rPr lang="en-US" sz="1880" dirty="0">
                <a:solidFill>
                  <a:srgbClr val="002060"/>
                </a:solidFill>
                <a:latin typeface="Arial" panose="020B0604020202020204" pitchFamily="34" charset="0"/>
                <a:cs typeface="Arial" panose="020B0604020202020204" pitchFamily="34" charset="0"/>
              </a:rPr>
              <a:t>We pioneered grocery home shopping in </a:t>
            </a:r>
            <a:r>
              <a:rPr lang="en-US" sz="1880" dirty="0" smtClean="0">
                <a:solidFill>
                  <a:srgbClr val="002060"/>
                </a:solidFill>
                <a:latin typeface="Arial" panose="020B0604020202020204" pitchFamily="34" charset="0"/>
                <a:cs typeface="Arial" panose="020B0604020202020204" pitchFamily="34" charset="0"/>
              </a:rPr>
              <a:t>1997 and </a:t>
            </a:r>
            <a:r>
              <a:rPr lang="en-US" sz="1880" dirty="0">
                <a:solidFill>
                  <a:srgbClr val="002060"/>
                </a:solidFill>
                <a:latin typeface="Arial" panose="020B0604020202020204" pitchFamily="34" charset="0"/>
                <a:cs typeface="Arial" panose="020B0604020202020204" pitchFamily="34" charset="0"/>
              </a:rPr>
              <a:t>have grown to be the world’s largest </a:t>
            </a:r>
            <a:r>
              <a:rPr lang="en-US" sz="1880" dirty="0" smtClean="0">
                <a:solidFill>
                  <a:srgbClr val="002060"/>
                </a:solidFill>
                <a:latin typeface="Arial" panose="020B0604020202020204" pitchFamily="34" charset="0"/>
                <a:cs typeface="Arial" panose="020B0604020202020204" pitchFamily="34" charset="0"/>
              </a:rPr>
              <a:t>and most </a:t>
            </a:r>
            <a:r>
              <a:rPr lang="en-US" sz="1880" dirty="0">
                <a:solidFill>
                  <a:srgbClr val="002060"/>
                </a:solidFill>
                <a:latin typeface="Arial" panose="020B0604020202020204" pitchFamily="34" charset="0"/>
                <a:cs typeface="Arial" panose="020B0604020202020204" pitchFamily="34" charset="0"/>
              </a:rPr>
              <a:t>profitable online grocery retailer, with </a:t>
            </a:r>
            <a:r>
              <a:rPr lang="en-US" sz="1880" dirty="0" smtClean="0">
                <a:solidFill>
                  <a:srgbClr val="002060"/>
                </a:solidFill>
                <a:latin typeface="Arial" panose="020B0604020202020204" pitchFamily="34" charset="0"/>
                <a:cs typeface="Arial" panose="020B0604020202020204" pitchFamily="34" charset="0"/>
              </a:rPr>
              <a:t>sales of </a:t>
            </a:r>
            <a:r>
              <a:rPr lang="en-US" sz="1880" dirty="0">
                <a:solidFill>
                  <a:srgbClr val="002060"/>
                </a:solidFill>
                <a:latin typeface="Arial" panose="020B0604020202020204" pitchFamily="34" charset="0"/>
                <a:cs typeface="Arial" panose="020B0604020202020204" pitchFamily="34" charset="0"/>
              </a:rPr>
              <a:t>well over £2bn. We also have a small </a:t>
            </a:r>
            <a:r>
              <a:rPr lang="en-US" sz="1880" dirty="0" smtClean="0">
                <a:solidFill>
                  <a:srgbClr val="002060"/>
                </a:solidFill>
                <a:latin typeface="Arial" panose="020B0604020202020204" pitchFamily="34" charset="0"/>
                <a:cs typeface="Arial" panose="020B0604020202020204" pitchFamily="34" charset="0"/>
              </a:rPr>
              <a:t>number of </a:t>
            </a:r>
            <a:r>
              <a:rPr lang="en-US" sz="1880" dirty="0">
                <a:solidFill>
                  <a:srgbClr val="002060"/>
                </a:solidFill>
                <a:latin typeface="Arial" panose="020B0604020202020204" pitchFamily="34" charset="0"/>
                <a:cs typeface="Arial" panose="020B0604020202020204" pitchFamily="34" charset="0"/>
              </a:rPr>
              <a:t>specialised dotcom-only stores and </a:t>
            </a:r>
            <a:r>
              <a:rPr lang="en-US" sz="1880" dirty="0" smtClean="0">
                <a:solidFill>
                  <a:srgbClr val="002060"/>
                </a:solidFill>
                <a:latin typeface="Arial" panose="020B0604020202020204" pitchFamily="34" charset="0"/>
                <a:cs typeface="Arial" panose="020B0604020202020204" pitchFamily="34" charset="0"/>
              </a:rPr>
              <a:t>over 150 </a:t>
            </a:r>
            <a:r>
              <a:rPr lang="en-US" sz="1880" dirty="0">
                <a:solidFill>
                  <a:srgbClr val="002060"/>
                </a:solidFill>
                <a:latin typeface="Arial" panose="020B0604020202020204" pitchFamily="34" charset="0"/>
                <a:cs typeface="Arial" panose="020B0604020202020204" pitchFamily="34" charset="0"/>
              </a:rPr>
              <a:t>Grocery Drive-</a:t>
            </a:r>
            <a:r>
              <a:rPr lang="en-US" sz="1880" dirty="0" err="1">
                <a:solidFill>
                  <a:srgbClr val="002060"/>
                </a:solidFill>
                <a:latin typeface="Arial" panose="020B0604020202020204" pitchFamily="34" charset="0"/>
                <a:cs typeface="Arial" panose="020B0604020202020204" pitchFamily="34" charset="0"/>
              </a:rPr>
              <a:t>throughs</a:t>
            </a:r>
            <a:r>
              <a:rPr lang="en-US" sz="1880" dirty="0">
                <a:solidFill>
                  <a:srgbClr val="002060"/>
                </a:solidFill>
                <a:latin typeface="Arial" panose="020B0604020202020204" pitchFamily="34" charset="0"/>
                <a:cs typeface="Arial" panose="020B0604020202020204" pitchFamily="34" charset="0"/>
              </a:rPr>
              <a:t>, which allow us </a:t>
            </a:r>
            <a:r>
              <a:rPr lang="en-US" sz="1880" dirty="0" smtClean="0">
                <a:solidFill>
                  <a:srgbClr val="002060"/>
                </a:solidFill>
                <a:latin typeface="Arial" panose="020B0604020202020204" pitchFamily="34" charset="0"/>
                <a:cs typeface="Arial" panose="020B0604020202020204" pitchFamily="34" charset="0"/>
              </a:rPr>
              <a:t>to respond </a:t>
            </a:r>
            <a:r>
              <a:rPr lang="en-US" sz="1880" dirty="0">
                <a:solidFill>
                  <a:srgbClr val="002060"/>
                </a:solidFill>
                <a:latin typeface="Arial" panose="020B0604020202020204" pitchFamily="34" charset="0"/>
                <a:cs typeface="Arial" panose="020B0604020202020204" pitchFamily="34" charset="0"/>
              </a:rPr>
              <a:t>to high customer demand. Our </a:t>
            </a:r>
            <a:r>
              <a:rPr lang="en-US" sz="1880" dirty="0" smtClean="0">
                <a:solidFill>
                  <a:srgbClr val="002060"/>
                </a:solidFill>
                <a:latin typeface="Arial" panose="020B0604020202020204" pitchFamily="34" charset="0"/>
                <a:cs typeface="Arial" panose="020B0604020202020204" pitchFamily="34" charset="0"/>
              </a:rPr>
              <a:t>popular Click </a:t>
            </a:r>
            <a:r>
              <a:rPr lang="en-US" sz="1880" dirty="0">
                <a:solidFill>
                  <a:srgbClr val="002060"/>
                </a:solidFill>
                <a:latin typeface="Arial" panose="020B0604020202020204" pitchFamily="34" charset="0"/>
                <a:cs typeface="Arial" panose="020B0604020202020204" pitchFamily="34" charset="0"/>
              </a:rPr>
              <a:t>&amp; Collect service can be used for </a:t>
            </a:r>
            <a:r>
              <a:rPr lang="en-US" sz="1880" dirty="0" smtClean="0">
                <a:solidFill>
                  <a:srgbClr val="002060"/>
                </a:solidFill>
                <a:latin typeface="Arial" panose="020B0604020202020204" pitchFamily="34" charset="0"/>
                <a:cs typeface="Arial" panose="020B0604020202020204" pitchFamily="34" charset="0"/>
              </a:rPr>
              <a:t>general merchandise </a:t>
            </a:r>
            <a:r>
              <a:rPr lang="en-US" sz="1880" dirty="0">
                <a:solidFill>
                  <a:srgbClr val="002060"/>
                </a:solidFill>
                <a:latin typeface="Arial" panose="020B0604020202020204" pitchFamily="34" charset="0"/>
                <a:cs typeface="Arial" panose="020B0604020202020204" pitchFamily="34" charset="0"/>
              </a:rPr>
              <a:t>and is just one of many </a:t>
            </a:r>
            <a:r>
              <a:rPr lang="en-US" sz="1880" dirty="0" smtClean="0">
                <a:solidFill>
                  <a:srgbClr val="002060"/>
                </a:solidFill>
                <a:latin typeface="Arial" panose="020B0604020202020204" pitchFamily="34" charset="0"/>
                <a:cs typeface="Arial" panose="020B0604020202020204" pitchFamily="34" charset="0"/>
              </a:rPr>
              <a:t>distribution methods </a:t>
            </a:r>
            <a:r>
              <a:rPr lang="en-US" sz="1880" dirty="0">
                <a:solidFill>
                  <a:srgbClr val="002060"/>
                </a:solidFill>
                <a:latin typeface="Arial" panose="020B0604020202020204" pitchFamily="34" charset="0"/>
                <a:cs typeface="Arial" panose="020B0604020202020204" pitchFamily="34" charset="0"/>
              </a:rPr>
              <a:t>on offer to customers.</a:t>
            </a:r>
          </a:p>
          <a:p>
            <a:pPr marL="354013" indent="-354013">
              <a:spcAft>
                <a:spcPts val="400"/>
              </a:spcAft>
              <a:buClr>
                <a:schemeClr val="accent6">
                  <a:lumMod val="50000"/>
                </a:schemeClr>
              </a:buClr>
              <a:buFont typeface="Wingdings 3" panose="05040102010807070707" pitchFamily="18" charset="2"/>
              <a:buChar char=""/>
              <a:tabLst>
                <a:tab pos="8345488" algn="r"/>
              </a:tabLst>
            </a:pPr>
            <a:r>
              <a:rPr lang="en-US" sz="1880" dirty="0">
                <a:solidFill>
                  <a:srgbClr val="002060"/>
                </a:solidFill>
                <a:latin typeface="Arial" panose="020B0604020202020204" pitchFamily="34" charset="0"/>
                <a:cs typeface="Arial" panose="020B0604020202020204" pitchFamily="34" charset="0"/>
              </a:rPr>
              <a:t>We’re not just a grocery store – we offer our </a:t>
            </a:r>
            <a:r>
              <a:rPr lang="en-US" sz="1880" dirty="0" smtClean="0">
                <a:solidFill>
                  <a:srgbClr val="002060"/>
                </a:solidFill>
                <a:latin typeface="Arial" panose="020B0604020202020204" pitchFamily="34" charset="0"/>
                <a:cs typeface="Arial" panose="020B0604020202020204" pitchFamily="34" charset="0"/>
              </a:rPr>
              <a:t/>
            </a:r>
            <a:br>
              <a:rPr lang="en-US" sz="1880" dirty="0" smtClean="0">
                <a:solidFill>
                  <a:srgbClr val="002060"/>
                </a:solidFill>
                <a:latin typeface="Arial" panose="020B0604020202020204" pitchFamily="34" charset="0"/>
                <a:cs typeface="Arial" panose="020B0604020202020204" pitchFamily="34" charset="0"/>
              </a:rPr>
            </a:br>
            <a:r>
              <a:rPr lang="en-US" sz="1880" dirty="0" smtClean="0">
                <a:solidFill>
                  <a:srgbClr val="002060"/>
                </a:solidFill>
                <a:latin typeface="Arial" panose="020B0604020202020204" pitchFamily="34" charset="0"/>
                <a:cs typeface="Arial" panose="020B0604020202020204" pitchFamily="34" charset="0"/>
              </a:rPr>
              <a:t>customers </a:t>
            </a:r>
            <a:r>
              <a:rPr lang="en-US" sz="1880" dirty="0">
                <a:solidFill>
                  <a:srgbClr val="002060"/>
                </a:solidFill>
                <a:latin typeface="Arial" panose="020B0604020202020204" pitchFamily="34" charset="0"/>
                <a:cs typeface="Arial" panose="020B0604020202020204" pitchFamily="34" charset="0"/>
              </a:rPr>
              <a:t>a range of products and </a:t>
            </a:r>
            <a:r>
              <a:rPr lang="en-US" sz="1880" dirty="0" smtClean="0">
                <a:solidFill>
                  <a:srgbClr val="002060"/>
                </a:solidFill>
                <a:latin typeface="Arial" panose="020B0604020202020204" pitchFamily="34" charset="0"/>
                <a:cs typeface="Arial" panose="020B0604020202020204" pitchFamily="34" charset="0"/>
              </a:rPr>
              <a:t>services to </a:t>
            </a:r>
            <a:r>
              <a:rPr lang="en-US" sz="1880" dirty="0">
                <a:solidFill>
                  <a:srgbClr val="002060"/>
                </a:solidFill>
                <a:latin typeface="Arial" panose="020B0604020202020204" pitchFamily="34" charset="0"/>
                <a:cs typeface="Arial" panose="020B0604020202020204" pitchFamily="34" charset="0"/>
              </a:rPr>
              <a:t>suit </a:t>
            </a:r>
            <a:r>
              <a:rPr lang="en-US" sz="1880" dirty="0" smtClean="0">
                <a:solidFill>
                  <a:srgbClr val="002060"/>
                </a:solidFill>
                <a:latin typeface="Arial" panose="020B0604020202020204" pitchFamily="34" charset="0"/>
                <a:cs typeface="Arial" panose="020B0604020202020204" pitchFamily="34" charset="0"/>
              </a:rPr>
              <a:t/>
            </a:r>
            <a:br>
              <a:rPr lang="en-US" sz="1880" dirty="0" smtClean="0">
                <a:solidFill>
                  <a:srgbClr val="002060"/>
                </a:solidFill>
                <a:latin typeface="Arial" panose="020B0604020202020204" pitchFamily="34" charset="0"/>
                <a:cs typeface="Arial" panose="020B0604020202020204" pitchFamily="34" charset="0"/>
              </a:rPr>
            </a:br>
            <a:r>
              <a:rPr lang="en-US" sz="1880" dirty="0" smtClean="0">
                <a:solidFill>
                  <a:srgbClr val="002060"/>
                </a:solidFill>
                <a:latin typeface="Arial" panose="020B0604020202020204" pitchFamily="34" charset="0"/>
                <a:cs typeface="Arial" panose="020B0604020202020204" pitchFamily="34" charset="0"/>
              </a:rPr>
              <a:t>their </a:t>
            </a:r>
            <a:r>
              <a:rPr lang="en-US" sz="1880" dirty="0">
                <a:solidFill>
                  <a:srgbClr val="002060"/>
                </a:solidFill>
                <a:latin typeface="Arial" panose="020B0604020202020204" pitchFamily="34" charset="0"/>
                <a:cs typeface="Arial" panose="020B0604020202020204" pitchFamily="34" charset="0"/>
              </a:rPr>
              <a:t>needs. From Tesco Bank to Tesco Mobile to </a:t>
            </a:r>
            <a:r>
              <a:rPr lang="en-US" sz="1880" dirty="0" smtClean="0">
                <a:solidFill>
                  <a:srgbClr val="002060"/>
                </a:solidFill>
                <a:latin typeface="Arial" panose="020B0604020202020204" pitchFamily="34" charset="0"/>
                <a:cs typeface="Arial" panose="020B0604020202020204" pitchFamily="34" charset="0"/>
              </a:rPr>
              <a:t/>
            </a:r>
            <a:br>
              <a:rPr lang="en-US" sz="1880" dirty="0" smtClean="0">
                <a:solidFill>
                  <a:srgbClr val="002060"/>
                </a:solidFill>
                <a:latin typeface="Arial" panose="020B0604020202020204" pitchFamily="34" charset="0"/>
                <a:cs typeface="Arial" panose="020B0604020202020204" pitchFamily="34" charset="0"/>
              </a:rPr>
            </a:br>
            <a:r>
              <a:rPr lang="en-US" sz="1880" dirty="0" smtClean="0">
                <a:solidFill>
                  <a:srgbClr val="002060"/>
                </a:solidFill>
                <a:latin typeface="Arial" panose="020B0604020202020204" pitchFamily="34" charset="0"/>
                <a:cs typeface="Arial" panose="020B0604020202020204" pitchFamily="34" charset="0"/>
              </a:rPr>
              <a:t>our new </a:t>
            </a:r>
            <a:r>
              <a:rPr lang="en-US" sz="1880" dirty="0" err="1">
                <a:solidFill>
                  <a:srgbClr val="002060"/>
                </a:solidFill>
                <a:latin typeface="Arial" panose="020B0604020202020204" pitchFamily="34" charset="0"/>
                <a:cs typeface="Arial" panose="020B0604020202020204" pitchFamily="34" charset="0"/>
              </a:rPr>
              <a:t>Blinkbox</a:t>
            </a:r>
            <a:r>
              <a:rPr lang="en-US" sz="1880" dirty="0">
                <a:solidFill>
                  <a:srgbClr val="002060"/>
                </a:solidFill>
                <a:latin typeface="Arial" panose="020B0604020202020204" pitchFamily="34" charset="0"/>
                <a:cs typeface="Arial" panose="020B0604020202020204" pitchFamily="34" charset="0"/>
              </a:rPr>
              <a:t> </a:t>
            </a:r>
            <a:r>
              <a:rPr lang="en-US" sz="1880" dirty="0" smtClean="0">
                <a:solidFill>
                  <a:srgbClr val="002060"/>
                </a:solidFill>
                <a:latin typeface="Arial" panose="020B0604020202020204" pitchFamily="34" charset="0"/>
                <a:cs typeface="Arial" panose="020B0604020202020204" pitchFamily="34" charset="0"/>
              </a:rPr>
              <a:t>video-on-demand service</a:t>
            </a:r>
            <a:r>
              <a:rPr lang="en-US" sz="1880" dirty="0">
                <a:solidFill>
                  <a:srgbClr val="002060"/>
                </a:solidFill>
                <a:latin typeface="Arial" panose="020B0604020202020204" pitchFamily="34" charset="0"/>
                <a:cs typeface="Arial" panose="020B0604020202020204" pitchFamily="34" charset="0"/>
              </a:rPr>
              <a:t>, we’ve </a:t>
            </a:r>
            <a:r>
              <a:rPr lang="en-US" sz="1880" dirty="0" smtClean="0">
                <a:solidFill>
                  <a:srgbClr val="002060"/>
                </a:solidFill>
                <a:latin typeface="Arial" panose="020B0604020202020204" pitchFamily="34" charset="0"/>
                <a:cs typeface="Arial" panose="020B0604020202020204" pitchFamily="34" charset="0"/>
              </a:rPr>
              <a:t/>
            </a:r>
            <a:br>
              <a:rPr lang="en-US" sz="1880" dirty="0" smtClean="0">
                <a:solidFill>
                  <a:srgbClr val="002060"/>
                </a:solidFill>
                <a:latin typeface="Arial" panose="020B0604020202020204" pitchFamily="34" charset="0"/>
                <a:cs typeface="Arial" panose="020B0604020202020204" pitchFamily="34" charset="0"/>
              </a:rPr>
            </a:br>
            <a:r>
              <a:rPr lang="en-US" sz="1880" dirty="0" smtClean="0">
                <a:solidFill>
                  <a:srgbClr val="002060"/>
                </a:solidFill>
                <a:latin typeface="Arial" panose="020B0604020202020204" pitchFamily="34" charset="0"/>
                <a:cs typeface="Arial" panose="020B0604020202020204" pitchFamily="34" charset="0"/>
              </a:rPr>
              <a:t>got</a:t>
            </a:r>
            <a:r>
              <a:rPr lang="en-US" sz="1880" dirty="0">
                <a:solidFill>
                  <a:srgbClr val="002060"/>
                </a:solidFill>
                <a:latin typeface="Arial" panose="020B0604020202020204" pitchFamily="34" charset="0"/>
                <a:cs typeface="Arial" panose="020B0604020202020204" pitchFamily="34" charset="0"/>
              </a:rPr>
              <a:t> </a:t>
            </a:r>
            <a:r>
              <a:rPr lang="en-US" sz="1880" dirty="0" smtClean="0">
                <a:solidFill>
                  <a:srgbClr val="002060"/>
                </a:solidFill>
                <a:latin typeface="Arial" panose="020B0604020202020204" pitchFamily="34" charset="0"/>
                <a:cs typeface="Arial" panose="020B0604020202020204" pitchFamily="34" charset="0"/>
              </a:rPr>
              <a:t>more </a:t>
            </a:r>
            <a:r>
              <a:rPr lang="en-US" sz="1880" dirty="0">
                <a:solidFill>
                  <a:srgbClr val="002060"/>
                </a:solidFill>
                <a:latin typeface="Arial" panose="020B0604020202020204" pitchFamily="34" charset="0"/>
                <a:cs typeface="Arial" panose="020B0604020202020204" pitchFamily="34" charset="0"/>
              </a:rPr>
              <a:t>than milk and eggs.</a:t>
            </a:r>
          </a:p>
        </p:txBody>
      </p:sp>
      <p:sp>
        <p:nvSpPr>
          <p:cNvPr id="6" name="Title 1"/>
          <p:cNvSpPr>
            <a:spLocks noGrp="1"/>
          </p:cNvSpPr>
          <p:nvPr>
            <p:ph type="title"/>
          </p:nvPr>
        </p:nvSpPr>
        <p:spPr>
          <a:xfrm>
            <a:off x="35496" y="72008"/>
            <a:ext cx="7704856" cy="548680"/>
          </a:xfrm>
        </p:spPr>
        <p:txBody>
          <a:bodyPr>
            <a:noAutofit/>
          </a:bodyPr>
          <a:lstStyle/>
          <a:p>
            <a:r>
              <a:rPr lang="en-GB" sz="3600" dirty="0" smtClean="0"/>
              <a:t>17 – Exam Questions – January 2016</a:t>
            </a:r>
            <a:endParaRPr lang="en-GB" sz="3200" dirty="0"/>
          </a:p>
        </p:txBody>
      </p:sp>
      <p:pic>
        <p:nvPicPr>
          <p:cNvPr id="1026" name="Picture 2" descr="Image result for tescos"/>
          <p:cNvPicPr>
            <a:picLocks noChangeAspect="1" noChangeArrowheads="1"/>
          </p:cNvPicPr>
          <p:nvPr/>
        </p:nvPicPr>
        <p:blipFill rotWithShape="1">
          <a:blip r:embed="rId3">
            <a:extLst>
              <a:ext uri="{28A0092B-C50C-407E-A947-70E740481C1C}">
                <a14:useLocalDpi xmlns:a14="http://schemas.microsoft.com/office/drawing/2010/main" val="0"/>
              </a:ext>
            </a:extLst>
          </a:blip>
          <a:srcRect t="11520" b="12960"/>
          <a:stretch/>
        </p:blipFill>
        <p:spPr bwMode="auto">
          <a:xfrm>
            <a:off x="6099526" y="5071872"/>
            <a:ext cx="2754785" cy="1386942"/>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hlinkClick r:id="rId4" action="ppaction://hlinkfile"/>
          </p:cNvPr>
          <p:cNvSpPr txBox="1"/>
          <p:nvPr/>
        </p:nvSpPr>
        <p:spPr>
          <a:xfrm>
            <a:off x="8331108" y="2093947"/>
            <a:ext cx="561372" cy="830997"/>
          </a:xfrm>
          <a:prstGeom prst="rect">
            <a:avLst/>
          </a:prstGeom>
          <a:noFill/>
        </p:spPr>
        <p:txBody>
          <a:bodyPr wrap="none" rtlCol="0">
            <a:spAutoFit/>
          </a:bodyPr>
          <a:lstStyle/>
          <a:p>
            <a:r>
              <a:rPr lang="en-IE" sz="4800" b="1" dirty="0" smtClean="0">
                <a:solidFill>
                  <a:srgbClr val="FF0000"/>
                </a:solidFill>
              </a:rPr>
              <a:t>?</a:t>
            </a:r>
            <a:endParaRPr lang="en-GB" b="1" dirty="0">
              <a:solidFill>
                <a:srgbClr val="FF0000"/>
              </a:solidFill>
            </a:endParaRPr>
          </a:p>
        </p:txBody>
      </p:sp>
    </p:spTree>
    <p:extLst>
      <p:ext uri="{BB962C8B-B14F-4D97-AF65-F5344CB8AC3E}">
        <p14:creationId xmlns:p14="http://schemas.microsoft.com/office/powerpoint/2010/main" val="1442336697"/>
      </p:ext>
    </p:extLst>
  </p:cSld>
  <p:clrMapOvr>
    <a:masterClrMapping/>
  </p:clrMapOvr>
  <p:transition advClick="0"/>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Image result for tesco charity trust"/>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791712" y="4868588"/>
            <a:ext cx="5043152" cy="1746617"/>
          </a:xfrm>
          <a:prstGeom prst="rect">
            <a:avLst/>
          </a:prstGeom>
          <a:noFill/>
          <a:extLst>
            <a:ext uri="{909E8E84-426E-40DD-AFC4-6F175D3DCCD1}">
              <a14:hiddenFill xmlns:a14="http://schemas.microsoft.com/office/drawing/2010/main">
                <a:solidFill>
                  <a:srgbClr val="FFFFFF"/>
                </a:solidFill>
              </a14:hiddenFill>
            </a:ext>
          </a:extLst>
        </p:spPr>
      </p:pic>
      <p:sp>
        <p:nvSpPr>
          <p:cNvPr id="2" name="Rectangle 1"/>
          <p:cNvSpPr/>
          <p:nvPr/>
        </p:nvSpPr>
        <p:spPr>
          <a:xfrm>
            <a:off x="265135" y="1091783"/>
            <a:ext cx="8564791" cy="5119350"/>
          </a:xfrm>
          <a:prstGeom prst="rect">
            <a:avLst/>
          </a:prstGeom>
        </p:spPr>
        <p:txBody>
          <a:bodyPr wrap="square">
            <a:spAutoFit/>
          </a:bodyPr>
          <a:lstStyle/>
          <a:p>
            <a:pPr>
              <a:spcAft>
                <a:spcPts val="400"/>
              </a:spcAft>
              <a:buClr>
                <a:schemeClr val="accent6">
                  <a:lumMod val="50000"/>
                </a:schemeClr>
              </a:buClr>
              <a:tabLst>
                <a:tab pos="8345488" algn="r"/>
              </a:tabLst>
            </a:pPr>
            <a:r>
              <a:rPr lang="en-US" sz="2000" b="1" dirty="0">
                <a:solidFill>
                  <a:srgbClr val="002060"/>
                </a:solidFill>
                <a:latin typeface="Arial" panose="020B0604020202020204" pitchFamily="34" charset="0"/>
                <a:cs typeface="Arial" panose="020B0604020202020204" pitchFamily="34" charset="0"/>
              </a:rPr>
              <a:t>Evidence B: Tesco Charity Trust</a:t>
            </a:r>
          </a:p>
          <a:p>
            <a:pPr marL="354013" indent="-354013">
              <a:spcAft>
                <a:spcPts val="400"/>
              </a:spcAft>
              <a:buClr>
                <a:schemeClr val="accent6">
                  <a:lumMod val="50000"/>
                </a:schemeClr>
              </a:buClr>
              <a:buFont typeface="Wingdings 3" panose="05040102010807070707" pitchFamily="18" charset="2"/>
              <a:buChar char=""/>
              <a:tabLst>
                <a:tab pos="8345488" algn="r"/>
              </a:tabLst>
            </a:pPr>
            <a:r>
              <a:rPr lang="en-US" sz="2000" dirty="0">
                <a:solidFill>
                  <a:srgbClr val="002060"/>
                </a:solidFill>
                <a:latin typeface="Arial" panose="020B0604020202020204" pitchFamily="34" charset="0"/>
                <a:cs typeface="Arial" panose="020B0604020202020204" pitchFamily="34" charset="0"/>
              </a:rPr>
              <a:t>The Tesco Charity Trust was set up in 1987 to support both national and local </a:t>
            </a:r>
            <a:r>
              <a:rPr lang="en-US" sz="2000" dirty="0" smtClean="0">
                <a:solidFill>
                  <a:srgbClr val="002060"/>
                </a:solidFill>
                <a:latin typeface="Arial" panose="020B0604020202020204" pitchFamily="34" charset="0"/>
                <a:cs typeface="Arial" panose="020B0604020202020204" pitchFamily="34" charset="0"/>
              </a:rPr>
              <a:t>community charities</a:t>
            </a:r>
            <a:r>
              <a:rPr lang="en-US" sz="2000" dirty="0">
                <a:solidFill>
                  <a:srgbClr val="002060"/>
                </a:solidFill>
                <a:latin typeface="Arial" panose="020B0604020202020204" pitchFamily="34" charset="0"/>
                <a:cs typeface="Arial" panose="020B0604020202020204" pitchFamily="34" charset="0"/>
              </a:rPr>
              <a:t>, and to add a 20% top up to staff fundraising. In the year ending </a:t>
            </a:r>
            <a:r>
              <a:rPr lang="en-US" sz="2000" dirty="0" smtClean="0">
                <a:solidFill>
                  <a:srgbClr val="002060"/>
                </a:solidFill>
                <a:latin typeface="Arial" panose="020B0604020202020204" pitchFamily="34" charset="0"/>
                <a:cs typeface="Arial" panose="020B0604020202020204" pitchFamily="34" charset="0"/>
              </a:rPr>
              <a:t>February 2013</a:t>
            </a:r>
            <a:r>
              <a:rPr lang="en-US" sz="2000" dirty="0">
                <a:solidFill>
                  <a:srgbClr val="002060"/>
                </a:solidFill>
                <a:latin typeface="Arial" panose="020B0604020202020204" pitchFamily="34" charset="0"/>
                <a:cs typeface="Arial" panose="020B0604020202020204" pitchFamily="34" charset="0"/>
              </a:rPr>
              <a:t>, the Tesco Charity Trust made cash donations of over £2m to local, national </a:t>
            </a:r>
            <a:r>
              <a:rPr lang="en-US" sz="2000" dirty="0" smtClean="0">
                <a:solidFill>
                  <a:srgbClr val="002060"/>
                </a:solidFill>
                <a:latin typeface="Arial" panose="020B0604020202020204" pitchFamily="34" charset="0"/>
                <a:cs typeface="Arial" panose="020B0604020202020204" pitchFamily="34" charset="0"/>
              </a:rPr>
              <a:t>and international </a:t>
            </a:r>
            <a:r>
              <a:rPr lang="en-US" sz="2000" dirty="0">
                <a:solidFill>
                  <a:srgbClr val="002060"/>
                </a:solidFill>
                <a:latin typeface="Arial" panose="020B0604020202020204" pitchFamily="34" charset="0"/>
                <a:cs typeface="Arial" panose="020B0604020202020204" pitchFamily="34" charset="0"/>
              </a:rPr>
              <a:t>charities and supports UK charities such as Cancer Research UK’s Race </a:t>
            </a:r>
            <a:r>
              <a:rPr lang="en-US" sz="2000" dirty="0" smtClean="0">
                <a:solidFill>
                  <a:srgbClr val="002060"/>
                </a:solidFill>
                <a:latin typeface="Arial" panose="020B0604020202020204" pitchFamily="34" charset="0"/>
                <a:cs typeface="Arial" panose="020B0604020202020204" pitchFamily="34" charset="0"/>
              </a:rPr>
              <a:t>for Life </a:t>
            </a:r>
            <a:r>
              <a:rPr lang="en-US" sz="2000" dirty="0">
                <a:solidFill>
                  <a:srgbClr val="002060"/>
                </a:solidFill>
                <a:latin typeface="Arial" panose="020B0604020202020204" pitchFamily="34" charset="0"/>
                <a:cs typeface="Arial" panose="020B0604020202020204" pitchFamily="34" charset="0"/>
              </a:rPr>
              <a:t>and Diabetes UK. Each year, we set a target for donating at least 1% of pre-tax </a:t>
            </a:r>
            <a:r>
              <a:rPr lang="en-US" sz="2000" dirty="0" smtClean="0">
                <a:solidFill>
                  <a:srgbClr val="002060"/>
                </a:solidFill>
                <a:latin typeface="Arial" panose="020B0604020202020204" pitchFamily="34" charset="0"/>
                <a:cs typeface="Arial" panose="020B0604020202020204" pitchFamily="34" charset="0"/>
              </a:rPr>
              <a:t>profit to </a:t>
            </a:r>
            <a:r>
              <a:rPr lang="en-US" sz="2000" dirty="0">
                <a:solidFill>
                  <a:srgbClr val="002060"/>
                </a:solidFill>
                <a:latin typeface="Arial" panose="020B0604020202020204" pitchFamily="34" charset="0"/>
                <a:cs typeface="Arial" panose="020B0604020202020204" pitchFamily="34" charset="0"/>
              </a:rPr>
              <a:t>charity.</a:t>
            </a:r>
          </a:p>
          <a:p>
            <a:pPr marL="354013" indent="-354013">
              <a:spcAft>
                <a:spcPts val="400"/>
              </a:spcAft>
              <a:buClr>
                <a:schemeClr val="accent6">
                  <a:lumMod val="50000"/>
                </a:schemeClr>
              </a:buClr>
              <a:buFont typeface="Wingdings 3" panose="05040102010807070707" pitchFamily="18" charset="2"/>
              <a:buChar char=""/>
              <a:tabLst>
                <a:tab pos="8345488" algn="r"/>
              </a:tabLst>
            </a:pPr>
            <a:r>
              <a:rPr lang="en-US" sz="2000" dirty="0">
                <a:solidFill>
                  <a:srgbClr val="002060"/>
                </a:solidFill>
                <a:latin typeface="Arial" panose="020B0604020202020204" pitchFamily="34" charset="0"/>
                <a:cs typeface="Arial" panose="020B0604020202020204" pitchFamily="34" charset="0"/>
              </a:rPr>
              <a:t>We also support communities through our products. Every year our clothing brand, </a:t>
            </a:r>
            <a:r>
              <a:rPr lang="en-US" sz="2000" dirty="0" smtClean="0">
                <a:solidFill>
                  <a:srgbClr val="002060"/>
                </a:solidFill>
                <a:latin typeface="Arial" panose="020B0604020202020204" pitchFamily="34" charset="0"/>
                <a:cs typeface="Arial" panose="020B0604020202020204" pitchFamily="34" charset="0"/>
              </a:rPr>
              <a:t>F&amp;F, offers </a:t>
            </a:r>
            <a:r>
              <a:rPr lang="en-US" sz="2000" dirty="0">
                <a:solidFill>
                  <a:srgbClr val="002060"/>
                </a:solidFill>
                <a:latin typeface="Arial" panose="020B0604020202020204" pitchFamily="34" charset="0"/>
                <a:cs typeface="Arial" panose="020B0604020202020204" pitchFamily="34" charset="0"/>
              </a:rPr>
              <a:t>a range of school uniforms as part of the ‘Buy One, Give One’ </a:t>
            </a:r>
            <a:r>
              <a:rPr lang="en-US" sz="2000" dirty="0" smtClean="0">
                <a:solidFill>
                  <a:srgbClr val="002060"/>
                </a:solidFill>
                <a:latin typeface="Arial" panose="020B0604020202020204" pitchFamily="34" charset="0"/>
                <a:cs typeface="Arial" panose="020B0604020202020204" pitchFamily="34" charset="0"/>
              </a:rPr>
              <a:t>program. </a:t>
            </a:r>
            <a:r>
              <a:rPr lang="en-US" sz="2000" dirty="0">
                <a:solidFill>
                  <a:srgbClr val="002060"/>
                </a:solidFill>
                <a:latin typeface="Arial" panose="020B0604020202020204" pitchFamily="34" charset="0"/>
                <a:cs typeface="Arial" panose="020B0604020202020204" pitchFamily="34" charset="0"/>
              </a:rPr>
              <a:t>When </a:t>
            </a:r>
            <a:r>
              <a:rPr lang="en-US" sz="2000" dirty="0" smtClean="0">
                <a:solidFill>
                  <a:srgbClr val="002060"/>
                </a:solidFill>
                <a:latin typeface="Arial" panose="020B0604020202020204" pitchFamily="34" charset="0"/>
                <a:cs typeface="Arial" panose="020B0604020202020204" pitchFamily="34" charset="0"/>
              </a:rPr>
              <a:t>a Tesco </a:t>
            </a:r>
            <a:r>
              <a:rPr lang="en-US" sz="2000" dirty="0">
                <a:solidFill>
                  <a:srgbClr val="002060"/>
                </a:solidFill>
                <a:latin typeface="Arial" panose="020B0604020202020204" pitchFamily="34" charset="0"/>
                <a:cs typeface="Arial" panose="020B0604020202020204" pitchFamily="34" charset="0"/>
              </a:rPr>
              <a:t>customer buys one product from the range, F&amp;F donates an entire school </a:t>
            </a:r>
            <a:r>
              <a:rPr lang="en-US" sz="2000" dirty="0" smtClean="0">
                <a:solidFill>
                  <a:srgbClr val="002060"/>
                </a:solidFill>
                <a:latin typeface="Arial" panose="020B0604020202020204" pitchFamily="34" charset="0"/>
                <a:cs typeface="Arial" panose="020B0604020202020204" pitchFamily="34" charset="0"/>
              </a:rPr>
              <a:t>uniform to </a:t>
            </a:r>
            <a:r>
              <a:rPr lang="en-US" sz="2000" dirty="0">
                <a:solidFill>
                  <a:srgbClr val="002060"/>
                </a:solidFill>
                <a:latin typeface="Arial" panose="020B0604020202020204" pitchFamily="34" charset="0"/>
                <a:cs typeface="Arial" panose="020B0604020202020204" pitchFamily="34" charset="0"/>
              </a:rPr>
              <a:t>a child in the area in which the clothing is made. With the help of our </a:t>
            </a:r>
            <a:r>
              <a:rPr lang="en-US" sz="2000" dirty="0" smtClean="0">
                <a:solidFill>
                  <a:srgbClr val="002060"/>
                </a:solidFill>
                <a:latin typeface="Arial" panose="020B0604020202020204" pitchFamily="34" charset="0"/>
                <a:cs typeface="Arial" panose="020B0604020202020204" pitchFamily="34" charset="0"/>
              </a:rPr>
              <a:t/>
            </a:r>
            <a:br>
              <a:rPr lang="en-US" sz="2000" dirty="0" smtClean="0">
                <a:solidFill>
                  <a:srgbClr val="002060"/>
                </a:solidFill>
                <a:latin typeface="Arial" panose="020B0604020202020204" pitchFamily="34" charset="0"/>
                <a:cs typeface="Arial" panose="020B0604020202020204" pitchFamily="34" charset="0"/>
              </a:rPr>
            </a:br>
            <a:r>
              <a:rPr lang="en-US" sz="2000" dirty="0" smtClean="0">
                <a:solidFill>
                  <a:srgbClr val="002060"/>
                </a:solidFill>
                <a:latin typeface="Arial" panose="020B0604020202020204" pitchFamily="34" charset="0"/>
                <a:cs typeface="Arial" panose="020B0604020202020204" pitchFamily="34" charset="0"/>
              </a:rPr>
              <a:t>customers</a:t>
            </a:r>
            <a:r>
              <a:rPr lang="en-US" sz="2000" dirty="0">
                <a:solidFill>
                  <a:srgbClr val="002060"/>
                </a:solidFill>
                <a:latin typeface="Arial" panose="020B0604020202020204" pitchFamily="34" charset="0"/>
                <a:cs typeface="Arial" panose="020B0604020202020204" pitchFamily="34" charset="0"/>
              </a:rPr>
              <a:t>, </a:t>
            </a:r>
            <a:r>
              <a:rPr lang="en-US" sz="2000" dirty="0" smtClean="0">
                <a:solidFill>
                  <a:srgbClr val="002060"/>
                </a:solidFill>
                <a:latin typeface="Arial" panose="020B0604020202020204" pitchFamily="34" charset="0"/>
                <a:cs typeface="Arial" panose="020B0604020202020204" pitchFamily="34" charset="0"/>
              </a:rPr>
              <a:t>F&amp;F has </a:t>
            </a:r>
            <a:r>
              <a:rPr lang="en-US" sz="2000" dirty="0">
                <a:solidFill>
                  <a:srgbClr val="002060"/>
                </a:solidFill>
                <a:latin typeface="Arial" panose="020B0604020202020204" pitchFamily="34" charset="0"/>
                <a:cs typeface="Arial" panose="020B0604020202020204" pitchFamily="34" charset="0"/>
              </a:rPr>
              <a:t>donated more than 200,000 </a:t>
            </a:r>
            <a:r>
              <a:rPr lang="en-US" sz="2000" dirty="0" smtClean="0">
                <a:solidFill>
                  <a:srgbClr val="002060"/>
                </a:solidFill>
                <a:latin typeface="Arial" panose="020B0604020202020204" pitchFamily="34" charset="0"/>
                <a:cs typeface="Arial" panose="020B0604020202020204" pitchFamily="34" charset="0"/>
              </a:rPr>
              <a:t/>
            </a:r>
            <a:br>
              <a:rPr lang="en-US" sz="2000" dirty="0" smtClean="0">
                <a:solidFill>
                  <a:srgbClr val="002060"/>
                </a:solidFill>
                <a:latin typeface="Arial" panose="020B0604020202020204" pitchFamily="34" charset="0"/>
                <a:cs typeface="Arial" panose="020B0604020202020204" pitchFamily="34" charset="0"/>
              </a:rPr>
            </a:br>
            <a:r>
              <a:rPr lang="en-US" sz="2000" dirty="0" smtClean="0">
                <a:solidFill>
                  <a:srgbClr val="002060"/>
                </a:solidFill>
                <a:latin typeface="Arial" panose="020B0604020202020204" pitchFamily="34" charset="0"/>
                <a:cs typeface="Arial" panose="020B0604020202020204" pitchFamily="34" charset="0"/>
              </a:rPr>
              <a:t>school </a:t>
            </a:r>
            <a:r>
              <a:rPr lang="en-US" sz="2000" dirty="0">
                <a:solidFill>
                  <a:srgbClr val="002060"/>
                </a:solidFill>
                <a:latin typeface="Arial" panose="020B0604020202020204" pitchFamily="34" charset="0"/>
                <a:cs typeface="Arial" panose="020B0604020202020204" pitchFamily="34" charset="0"/>
              </a:rPr>
              <a:t>uniforms to children in Kenya, Sri Lanka </a:t>
            </a:r>
            <a:r>
              <a:rPr lang="en-US" sz="2000" dirty="0" smtClean="0">
                <a:solidFill>
                  <a:srgbClr val="002060"/>
                </a:solidFill>
                <a:latin typeface="Arial" panose="020B0604020202020204" pitchFamily="34" charset="0"/>
                <a:cs typeface="Arial" panose="020B0604020202020204" pitchFamily="34" charset="0"/>
              </a:rPr>
              <a:t/>
            </a:r>
            <a:br>
              <a:rPr lang="en-US" sz="2000" dirty="0" smtClean="0">
                <a:solidFill>
                  <a:srgbClr val="002060"/>
                </a:solidFill>
                <a:latin typeface="Arial" panose="020B0604020202020204" pitchFamily="34" charset="0"/>
                <a:cs typeface="Arial" panose="020B0604020202020204" pitchFamily="34" charset="0"/>
              </a:rPr>
            </a:br>
            <a:r>
              <a:rPr lang="en-US" sz="2000" dirty="0" smtClean="0">
                <a:solidFill>
                  <a:srgbClr val="002060"/>
                </a:solidFill>
                <a:latin typeface="Arial" panose="020B0604020202020204" pitchFamily="34" charset="0"/>
                <a:cs typeface="Arial" panose="020B0604020202020204" pitchFamily="34" charset="0"/>
              </a:rPr>
              <a:t>and Bangladesh </a:t>
            </a:r>
            <a:r>
              <a:rPr lang="en-US" sz="2000" dirty="0">
                <a:solidFill>
                  <a:srgbClr val="002060"/>
                </a:solidFill>
                <a:latin typeface="Arial" panose="020B0604020202020204" pitchFamily="34" charset="0"/>
                <a:cs typeface="Arial" panose="020B0604020202020204" pitchFamily="34" charset="0"/>
              </a:rPr>
              <a:t>since 2009.</a:t>
            </a:r>
          </a:p>
        </p:txBody>
      </p:sp>
      <p:sp>
        <p:nvSpPr>
          <p:cNvPr id="6" name="Title 1"/>
          <p:cNvSpPr>
            <a:spLocks noGrp="1"/>
          </p:cNvSpPr>
          <p:nvPr>
            <p:ph type="title"/>
          </p:nvPr>
        </p:nvSpPr>
        <p:spPr>
          <a:xfrm>
            <a:off x="35496" y="72008"/>
            <a:ext cx="7704856" cy="548680"/>
          </a:xfrm>
        </p:spPr>
        <p:txBody>
          <a:bodyPr>
            <a:noAutofit/>
          </a:bodyPr>
          <a:lstStyle/>
          <a:p>
            <a:r>
              <a:rPr lang="en-GB" sz="3600" dirty="0" smtClean="0"/>
              <a:t>17 – Exam Questions – January 2016</a:t>
            </a:r>
            <a:endParaRPr lang="en-GB" sz="3200" dirty="0"/>
          </a:p>
        </p:txBody>
      </p:sp>
      <p:sp>
        <p:nvSpPr>
          <p:cNvPr id="5" name="TextBox 4">
            <a:hlinkClick r:id="rId4" action="ppaction://hlinkfile"/>
          </p:cNvPr>
          <p:cNvSpPr txBox="1"/>
          <p:nvPr/>
        </p:nvSpPr>
        <p:spPr>
          <a:xfrm>
            <a:off x="8331108" y="1157843"/>
            <a:ext cx="561372" cy="830997"/>
          </a:xfrm>
          <a:prstGeom prst="rect">
            <a:avLst/>
          </a:prstGeom>
          <a:noFill/>
        </p:spPr>
        <p:txBody>
          <a:bodyPr wrap="none" rtlCol="0">
            <a:spAutoFit/>
          </a:bodyPr>
          <a:lstStyle/>
          <a:p>
            <a:r>
              <a:rPr lang="en-IE" sz="4800" b="1" dirty="0" smtClean="0">
                <a:solidFill>
                  <a:srgbClr val="FF0000"/>
                </a:solidFill>
              </a:rPr>
              <a:t>?</a:t>
            </a:r>
            <a:endParaRPr lang="en-GB" b="1" dirty="0">
              <a:solidFill>
                <a:srgbClr val="FF0000"/>
              </a:solidFill>
            </a:endParaRPr>
          </a:p>
        </p:txBody>
      </p:sp>
    </p:spTree>
    <p:extLst>
      <p:ext uri="{BB962C8B-B14F-4D97-AF65-F5344CB8AC3E}">
        <p14:creationId xmlns:p14="http://schemas.microsoft.com/office/powerpoint/2010/main" val="456934705"/>
      </p:ext>
    </p:extLst>
  </p:cSld>
  <p:clrMapOvr>
    <a:masterClrMapping/>
  </p:clrMapOvr>
  <p:transition advClick="0"/>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1520" y="1096426"/>
            <a:ext cx="8640960" cy="5586145"/>
          </a:xfrm>
          <a:prstGeom prst="rect">
            <a:avLst/>
          </a:prstGeom>
        </p:spPr>
        <p:txBody>
          <a:bodyPr wrap="square">
            <a:spAutoFit/>
          </a:bodyPr>
          <a:lstStyle/>
          <a:p>
            <a:pPr>
              <a:buClr>
                <a:schemeClr val="accent6">
                  <a:lumMod val="50000"/>
                </a:schemeClr>
              </a:buClr>
            </a:pPr>
            <a:r>
              <a:rPr lang="en-US" sz="1700" b="1" dirty="0" smtClean="0"/>
              <a:t>Dos</a:t>
            </a:r>
            <a:endParaRPr lang="en-US" sz="1700" b="1" dirty="0"/>
          </a:p>
          <a:p>
            <a:pPr marL="457200" indent="-457200">
              <a:buClr>
                <a:schemeClr val="accent6">
                  <a:lumMod val="50000"/>
                </a:schemeClr>
              </a:buClr>
              <a:buFont typeface="Wingdings 3" panose="05040102010807070707" pitchFamily="18" charset="2"/>
              <a:buChar char=""/>
            </a:pPr>
            <a:r>
              <a:rPr lang="en-US" sz="1700" dirty="0"/>
              <a:t>Do answer the question</a:t>
            </a:r>
            <a:r>
              <a:rPr lang="en-US" sz="1700" dirty="0" smtClean="0"/>
              <a:t>.</a:t>
            </a:r>
            <a:endParaRPr lang="en-US" sz="1700" dirty="0"/>
          </a:p>
          <a:p>
            <a:pPr marL="457200" indent="-457200">
              <a:buClr>
                <a:schemeClr val="accent6">
                  <a:lumMod val="50000"/>
                </a:schemeClr>
              </a:buClr>
              <a:buFont typeface="Wingdings 3" panose="05040102010807070707" pitchFamily="18" charset="2"/>
              <a:buChar char=""/>
            </a:pPr>
            <a:r>
              <a:rPr lang="en-US" sz="1700" dirty="0"/>
              <a:t>No credit can be given for good Business Studies knowledge that is not relevant to the question.</a:t>
            </a:r>
          </a:p>
          <a:p>
            <a:pPr marL="457200" indent="-457200">
              <a:buClr>
                <a:schemeClr val="accent6">
                  <a:lumMod val="50000"/>
                </a:schemeClr>
              </a:buClr>
              <a:buFont typeface="Wingdings 3" panose="05040102010807070707" pitchFamily="18" charset="2"/>
              <a:buChar char=""/>
            </a:pPr>
            <a:r>
              <a:rPr lang="en-US" sz="1700" dirty="0"/>
              <a:t>Do use the mark allocation to guide how much you write</a:t>
            </a:r>
            <a:r>
              <a:rPr lang="en-US" sz="1700" dirty="0" smtClean="0"/>
              <a:t>.</a:t>
            </a:r>
            <a:endParaRPr lang="en-US" sz="1700" dirty="0"/>
          </a:p>
          <a:p>
            <a:pPr marL="457200" indent="-457200">
              <a:buClr>
                <a:schemeClr val="accent6">
                  <a:lumMod val="50000"/>
                </a:schemeClr>
              </a:buClr>
              <a:buFont typeface="Wingdings 3" panose="05040102010807070707" pitchFamily="18" charset="2"/>
              <a:buChar char=""/>
            </a:pPr>
            <a:r>
              <a:rPr lang="en-US" sz="1700" dirty="0"/>
              <a:t>Writing more than necessary will not result in extra marks.</a:t>
            </a:r>
          </a:p>
          <a:p>
            <a:pPr marL="457200" indent="-457200">
              <a:buClr>
                <a:schemeClr val="accent6">
                  <a:lumMod val="50000"/>
                </a:schemeClr>
              </a:buClr>
              <a:buFont typeface="Wingdings 3" panose="05040102010807070707" pitchFamily="18" charset="2"/>
              <a:buChar char=""/>
            </a:pPr>
            <a:r>
              <a:rPr lang="en-US" sz="1700" dirty="0"/>
              <a:t>Do use real-life business-based examples in your answers</a:t>
            </a:r>
            <a:r>
              <a:rPr lang="en-US" sz="1700" dirty="0" smtClean="0"/>
              <a:t>.</a:t>
            </a:r>
            <a:endParaRPr lang="en-US" sz="1700" dirty="0"/>
          </a:p>
          <a:p>
            <a:pPr marL="457200" indent="-457200">
              <a:buClr>
                <a:schemeClr val="accent6">
                  <a:lumMod val="50000"/>
                </a:schemeClr>
              </a:buClr>
              <a:buFont typeface="Wingdings 3" panose="05040102010807070707" pitchFamily="18" charset="2"/>
              <a:buChar char=""/>
            </a:pPr>
            <a:r>
              <a:rPr lang="en-US" sz="1700" dirty="0"/>
              <a:t>These often help illustrate your level of knowledge.</a:t>
            </a:r>
          </a:p>
          <a:p>
            <a:pPr marL="457200" indent="-457200">
              <a:buClr>
                <a:schemeClr val="accent6">
                  <a:lumMod val="50000"/>
                </a:schemeClr>
              </a:buClr>
              <a:buFont typeface="Wingdings 3" panose="05040102010807070707" pitchFamily="18" charset="2"/>
              <a:buChar char=""/>
            </a:pPr>
            <a:r>
              <a:rPr lang="en-US" sz="1700" dirty="0"/>
              <a:t>Do write legibly</a:t>
            </a:r>
            <a:r>
              <a:rPr lang="en-US" sz="1700" dirty="0" smtClean="0"/>
              <a:t>.</a:t>
            </a:r>
            <a:endParaRPr lang="en-US" sz="1700" dirty="0"/>
          </a:p>
          <a:p>
            <a:pPr marL="457200" indent="-457200">
              <a:buClr>
                <a:schemeClr val="accent6">
                  <a:lumMod val="50000"/>
                </a:schemeClr>
              </a:buClr>
              <a:buFont typeface="Wingdings 3" panose="05040102010807070707" pitchFamily="18" charset="2"/>
              <a:buChar char=""/>
            </a:pPr>
            <a:r>
              <a:rPr lang="en-US" sz="1700" dirty="0"/>
              <a:t>An examiner cannot give marks if the answer cannot be read.</a:t>
            </a:r>
          </a:p>
          <a:p>
            <a:pPr marL="457200" indent="-457200">
              <a:buClr>
                <a:schemeClr val="accent6">
                  <a:lumMod val="50000"/>
                </a:schemeClr>
              </a:buClr>
              <a:buFont typeface="Wingdings 3" panose="05040102010807070707" pitchFamily="18" charset="2"/>
              <a:buChar char=""/>
            </a:pPr>
            <a:r>
              <a:rPr lang="en-US" sz="1700" dirty="0"/>
              <a:t>Do use correct ‘business language</a:t>
            </a:r>
            <a:r>
              <a:rPr lang="en-US" sz="1700" dirty="0" smtClean="0"/>
              <a:t>'.</a:t>
            </a:r>
            <a:endParaRPr lang="en-US" sz="1700" dirty="0"/>
          </a:p>
          <a:p>
            <a:pPr marL="457200" indent="-457200">
              <a:buClr>
                <a:schemeClr val="accent6">
                  <a:lumMod val="50000"/>
                </a:schemeClr>
              </a:buClr>
              <a:buFont typeface="Wingdings 3" panose="05040102010807070707" pitchFamily="18" charset="2"/>
              <a:buChar char=""/>
            </a:pPr>
            <a:r>
              <a:rPr lang="en-US" sz="1700" dirty="0"/>
              <a:t>Marks will be lost if you fail to use terms appropriately.</a:t>
            </a:r>
          </a:p>
          <a:p>
            <a:pPr>
              <a:buClr>
                <a:schemeClr val="accent6">
                  <a:lumMod val="50000"/>
                </a:schemeClr>
              </a:buClr>
            </a:pPr>
            <a:r>
              <a:rPr lang="en-US" sz="1700" b="1" dirty="0" smtClean="0"/>
              <a:t>Don'ts</a:t>
            </a:r>
            <a:endParaRPr lang="en-US" sz="1700" b="1" dirty="0"/>
          </a:p>
          <a:p>
            <a:pPr marL="457200" indent="-457200">
              <a:buClr>
                <a:schemeClr val="accent6">
                  <a:lumMod val="50000"/>
                </a:schemeClr>
              </a:buClr>
              <a:buFont typeface="Wingdings 3" panose="05040102010807070707" pitchFamily="18" charset="2"/>
              <a:buChar char=""/>
            </a:pPr>
            <a:r>
              <a:rPr lang="en-US" sz="1700" dirty="0"/>
              <a:t>Don't fill up blank spaces on the exam paper</a:t>
            </a:r>
            <a:r>
              <a:rPr lang="en-US" sz="1700" dirty="0" smtClean="0"/>
              <a:t>.</a:t>
            </a:r>
            <a:endParaRPr lang="en-US" sz="1700" dirty="0"/>
          </a:p>
          <a:p>
            <a:pPr marL="457200" indent="-457200">
              <a:buClr>
                <a:schemeClr val="accent6">
                  <a:lumMod val="50000"/>
                </a:schemeClr>
              </a:buClr>
              <a:buFont typeface="Wingdings 3" panose="05040102010807070707" pitchFamily="18" charset="2"/>
              <a:buChar char=""/>
            </a:pPr>
            <a:r>
              <a:rPr lang="en-US" sz="1700" dirty="0"/>
              <a:t>If you write too much on one question, you may run out of time to answer some of the others.</a:t>
            </a:r>
          </a:p>
          <a:p>
            <a:pPr marL="457200" indent="-457200">
              <a:buClr>
                <a:schemeClr val="accent6">
                  <a:lumMod val="50000"/>
                </a:schemeClr>
              </a:buClr>
              <a:buFont typeface="Wingdings 3" panose="05040102010807070707" pitchFamily="18" charset="2"/>
              <a:buChar char=""/>
            </a:pPr>
            <a:r>
              <a:rPr lang="en-US" sz="1700" dirty="0"/>
              <a:t>Don't contradict yourself</a:t>
            </a:r>
            <a:r>
              <a:rPr lang="en-US" sz="1700" dirty="0" smtClean="0"/>
              <a:t>.</a:t>
            </a:r>
            <a:endParaRPr lang="en-US" sz="1700" dirty="0"/>
          </a:p>
          <a:p>
            <a:pPr marL="457200" indent="-457200">
              <a:buClr>
                <a:schemeClr val="accent6">
                  <a:lumMod val="50000"/>
                </a:schemeClr>
              </a:buClr>
              <a:buFont typeface="Wingdings 3" panose="05040102010807070707" pitchFamily="18" charset="2"/>
              <a:buChar char=""/>
            </a:pPr>
            <a:r>
              <a:rPr lang="en-US" sz="1700" dirty="0"/>
              <a:t>Present reasoned arguments for and against.</a:t>
            </a:r>
          </a:p>
          <a:p>
            <a:pPr marL="457200" indent="-457200">
              <a:buClr>
                <a:schemeClr val="accent6">
                  <a:lumMod val="50000"/>
                </a:schemeClr>
              </a:buClr>
              <a:buFont typeface="Wingdings 3" panose="05040102010807070707" pitchFamily="18" charset="2"/>
              <a:buChar char=""/>
            </a:pPr>
            <a:r>
              <a:rPr lang="en-US" sz="1700" dirty="0"/>
              <a:t>Don't spend too much time on a part that you find difficult</a:t>
            </a:r>
            <a:r>
              <a:rPr lang="en-US" sz="1700" dirty="0" smtClean="0"/>
              <a:t>.</a:t>
            </a:r>
            <a:endParaRPr lang="en-US" sz="1700" dirty="0"/>
          </a:p>
          <a:p>
            <a:pPr marL="457200" indent="-457200">
              <a:buClr>
                <a:schemeClr val="accent6">
                  <a:lumMod val="50000"/>
                </a:schemeClr>
              </a:buClr>
              <a:buFont typeface="Wingdings 3" panose="05040102010807070707" pitchFamily="18" charset="2"/>
              <a:buChar char=""/>
            </a:pPr>
            <a:r>
              <a:rPr lang="en-US" sz="1700" dirty="0"/>
              <a:t>Exam time is limited, and you can always return to the difficult part if you have enough time at the end of the exam.</a:t>
            </a:r>
          </a:p>
        </p:txBody>
      </p:sp>
      <p:sp>
        <p:nvSpPr>
          <p:cNvPr id="7" name="Title 1"/>
          <p:cNvSpPr>
            <a:spLocks noGrp="1"/>
          </p:cNvSpPr>
          <p:nvPr>
            <p:ph type="title"/>
          </p:nvPr>
        </p:nvSpPr>
        <p:spPr>
          <a:xfrm>
            <a:off x="35496" y="72008"/>
            <a:ext cx="7704856" cy="620688"/>
          </a:xfrm>
        </p:spPr>
        <p:txBody>
          <a:bodyPr>
            <a:noAutofit/>
          </a:bodyPr>
          <a:lstStyle/>
          <a:p>
            <a:r>
              <a:rPr lang="en-GB" sz="3900" b="1" dirty="0" smtClean="0"/>
              <a:t>1 – Answering Exam</a:t>
            </a:r>
            <a:r>
              <a:rPr lang="en-GB" sz="3900" dirty="0" smtClean="0"/>
              <a:t>-Style Questions</a:t>
            </a:r>
            <a:endParaRPr lang="en-GB" sz="3900" b="1" dirty="0" smtClean="0"/>
          </a:p>
        </p:txBody>
      </p:sp>
    </p:spTree>
    <p:extLst>
      <p:ext uri="{BB962C8B-B14F-4D97-AF65-F5344CB8AC3E}">
        <p14:creationId xmlns:p14="http://schemas.microsoft.com/office/powerpoint/2010/main" val="1017313815"/>
      </p:ext>
    </p:extLst>
  </p:cSld>
  <p:clrMapOvr>
    <a:masterClrMapping/>
  </p:clrMapOvr>
  <p:transition advClick="0"/>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65135" y="1079591"/>
            <a:ext cx="8564791" cy="5786199"/>
          </a:xfrm>
          <a:prstGeom prst="rect">
            <a:avLst/>
          </a:prstGeom>
        </p:spPr>
        <p:txBody>
          <a:bodyPr wrap="square">
            <a:spAutoFit/>
          </a:bodyPr>
          <a:lstStyle/>
          <a:p>
            <a:pPr>
              <a:spcAft>
                <a:spcPts val="400"/>
              </a:spcAft>
              <a:buClr>
                <a:schemeClr val="accent6">
                  <a:lumMod val="50000"/>
                </a:schemeClr>
              </a:buClr>
              <a:tabLst>
                <a:tab pos="8345488" algn="r"/>
              </a:tabLst>
            </a:pPr>
            <a:r>
              <a:rPr lang="en-US" sz="2000" b="1" dirty="0">
                <a:solidFill>
                  <a:srgbClr val="002060"/>
                </a:solidFill>
                <a:latin typeface="Arial" panose="020B0604020202020204" pitchFamily="34" charset="0"/>
                <a:cs typeface="Arial" panose="020B0604020202020204" pitchFamily="34" charset="0"/>
              </a:rPr>
              <a:t>Evidence C: Price comparison </a:t>
            </a:r>
            <a:r>
              <a:rPr lang="en-US" sz="2000" b="1" dirty="0" smtClean="0">
                <a:solidFill>
                  <a:srgbClr val="002060"/>
                </a:solidFill>
                <a:latin typeface="Arial" panose="020B0604020202020204" pitchFamily="34" charset="0"/>
                <a:cs typeface="Arial" panose="020B0604020202020204" pitchFamily="34" charset="0"/>
              </a:rPr>
              <a:t>websites</a:t>
            </a:r>
          </a:p>
          <a:p>
            <a:pPr marL="354013" indent="-354013">
              <a:spcAft>
                <a:spcPts val="400"/>
              </a:spcAft>
              <a:buClr>
                <a:schemeClr val="accent6">
                  <a:lumMod val="50000"/>
                </a:schemeClr>
              </a:buClr>
              <a:buFont typeface="Wingdings 3" panose="05040102010807070707" pitchFamily="18" charset="2"/>
              <a:buChar char=""/>
              <a:tabLst>
                <a:tab pos="8345488" algn="r"/>
              </a:tabLst>
            </a:pPr>
            <a:r>
              <a:rPr lang="en-US" sz="2000" dirty="0" smtClean="0">
                <a:solidFill>
                  <a:srgbClr val="002060"/>
                </a:solidFill>
                <a:latin typeface="Arial" panose="020B0604020202020204" pitchFamily="34" charset="0"/>
                <a:cs typeface="Arial" panose="020B0604020202020204" pitchFamily="34" charset="0"/>
              </a:rPr>
              <a:t>mySupermarket is a website that allows you to compare prices </a:t>
            </a:r>
            <a:r>
              <a:rPr lang="en-US" sz="2000" dirty="0">
                <a:solidFill>
                  <a:srgbClr val="002060"/>
                </a:solidFill>
                <a:latin typeface="Arial" panose="020B0604020202020204" pitchFamily="34" charset="0"/>
                <a:cs typeface="Arial" panose="020B0604020202020204" pitchFamily="34" charset="0"/>
              </a:rPr>
              <a:t>and shop online from the main UK retailers </a:t>
            </a:r>
            <a:r>
              <a:rPr lang="en-US" sz="2000" dirty="0" smtClean="0">
                <a:solidFill>
                  <a:srgbClr val="002060"/>
                </a:solidFill>
                <a:latin typeface="Arial" panose="020B0604020202020204" pitchFamily="34" charset="0"/>
                <a:cs typeface="Arial" panose="020B0604020202020204" pitchFamily="34" charset="0"/>
              </a:rPr>
              <a:t>in one </a:t>
            </a:r>
            <a:r>
              <a:rPr lang="en-US" sz="2000" dirty="0">
                <a:solidFill>
                  <a:srgbClr val="002060"/>
                </a:solidFill>
                <a:latin typeface="Arial" panose="020B0604020202020204" pitchFamily="34" charset="0"/>
                <a:cs typeface="Arial" panose="020B0604020202020204" pitchFamily="34" charset="0"/>
              </a:rPr>
              <a:t>place. Our aim is to help you save time and </a:t>
            </a:r>
            <a:r>
              <a:rPr lang="en-US" sz="2000" dirty="0" smtClean="0">
                <a:solidFill>
                  <a:srgbClr val="002060"/>
                </a:solidFill>
                <a:latin typeface="Arial" panose="020B0604020202020204" pitchFamily="34" charset="0"/>
                <a:cs typeface="Arial" panose="020B0604020202020204" pitchFamily="34" charset="0"/>
              </a:rPr>
              <a:t>money while </a:t>
            </a:r>
            <a:r>
              <a:rPr lang="en-US" sz="2000" dirty="0">
                <a:solidFill>
                  <a:srgbClr val="002060"/>
                </a:solidFill>
                <a:latin typeface="Arial" panose="020B0604020202020204" pitchFamily="34" charset="0"/>
                <a:cs typeface="Arial" panose="020B0604020202020204" pitchFamily="34" charset="0"/>
              </a:rPr>
              <a:t>giving you the best possible online </a:t>
            </a:r>
            <a:r>
              <a:rPr lang="en-US" sz="2000" dirty="0" smtClean="0">
                <a:solidFill>
                  <a:srgbClr val="002060"/>
                </a:solidFill>
                <a:latin typeface="Arial" panose="020B0604020202020204" pitchFamily="34" charset="0"/>
                <a:cs typeface="Arial" panose="020B0604020202020204" pitchFamily="34" charset="0"/>
              </a:rPr>
              <a:t>shopping experience</a:t>
            </a:r>
            <a:r>
              <a:rPr lang="en-US" sz="2000" dirty="0">
                <a:solidFill>
                  <a:srgbClr val="002060"/>
                </a:solidFill>
                <a:latin typeface="Arial" panose="020B0604020202020204" pitchFamily="34" charset="0"/>
                <a:cs typeface="Arial" panose="020B0604020202020204" pitchFamily="34" charset="0"/>
              </a:rPr>
              <a:t>. All you have to do is select your </a:t>
            </a:r>
            <a:r>
              <a:rPr lang="en-US" sz="2000" dirty="0" smtClean="0">
                <a:solidFill>
                  <a:srgbClr val="002060"/>
                </a:solidFill>
                <a:latin typeface="Arial" panose="020B0604020202020204" pitchFamily="34" charset="0"/>
                <a:cs typeface="Arial" panose="020B0604020202020204" pitchFamily="34" charset="0"/>
              </a:rPr>
              <a:t>favourite retailer </a:t>
            </a:r>
            <a:r>
              <a:rPr lang="en-US" sz="2000" dirty="0">
                <a:solidFill>
                  <a:srgbClr val="002060"/>
                </a:solidFill>
                <a:latin typeface="Arial" panose="020B0604020202020204" pitchFamily="34" charset="0"/>
                <a:cs typeface="Arial" panose="020B0604020202020204" pitchFamily="34" charset="0"/>
              </a:rPr>
              <a:t>- Tesco, ASDA, Sainsbury’s, Waitrose, </a:t>
            </a:r>
            <a:r>
              <a:rPr lang="en-US" sz="2000" dirty="0" err="1">
                <a:solidFill>
                  <a:srgbClr val="002060"/>
                </a:solidFill>
                <a:latin typeface="Arial" panose="020B0604020202020204" pitchFamily="34" charset="0"/>
                <a:cs typeface="Arial" panose="020B0604020202020204" pitchFamily="34" charset="0"/>
              </a:rPr>
              <a:t>Ocado</a:t>
            </a:r>
            <a:r>
              <a:rPr lang="en-US" sz="2000" dirty="0">
                <a:solidFill>
                  <a:srgbClr val="002060"/>
                </a:solidFill>
                <a:latin typeface="Arial" panose="020B0604020202020204" pitchFamily="34" charset="0"/>
                <a:cs typeface="Arial" panose="020B0604020202020204" pitchFamily="34" charset="0"/>
              </a:rPr>
              <a:t>, </a:t>
            </a:r>
            <a:r>
              <a:rPr lang="en-US" sz="2000" dirty="0" smtClean="0">
                <a:solidFill>
                  <a:srgbClr val="002060"/>
                </a:solidFill>
                <a:latin typeface="Arial" panose="020B0604020202020204" pitchFamily="34" charset="0"/>
                <a:cs typeface="Arial" panose="020B0604020202020204" pitchFamily="34" charset="0"/>
              </a:rPr>
              <a:t>Aldi, </a:t>
            </a:r>
            <a:r>
              <a:rPr lang="en-US" sz="2000" dirty="0" err="1" smtClean="0">
                <a:solidFill>
                  <a:srgbClr val="002060"/>
                </a:solidFill>
                <a:latin typeface="Arial" panose="020B0604020202020204" pitchFamily="34" charset="0"/>
                <a:cs typeface="Arial" panose="020B0604020202020204" pitchFamily="34" charset="0"/>
              </a:rPr>
              <a:t>Morrisons</a:t>
            </a:r>
            <a:r>
              <a:rPr lang="en-US" sz="2000" dirty="0">
                <a:solidFill>
                  <a:srgbClr val="002060"/>
                </a:solidFill>
                <a:latin typeface="Arial" panose="020B0604020202020204" pitchFamily="34" charset="0"/>
                <a:cs typeface="Arial" panose="020B0604020202020204" pitchFamily="34" charset="0"/>
              </a:rPr>
              <a:t>, Boots or Superdrug and start shopping!</a:t>
            </a:r>
          </a:p>
          <a:p>
            <a:pPr marL="354013" indent="-354013">
              <a:spcAft>
                <a:spcPts val="400"/>
              </a:spcAft>
              <a:buClr>
                <a:schemeClr val="accent6">
                  <a:lumMod val="50000"/>
                </a:schemeClr>
              </a:buClr>
              <a:buFont typeface="Wingdings 3" panose="05040102010807070707" pitchFamily="18" charset="2"/>
              <a:buChar char=""/>
              <a:tabLst>
                <a:tab pos="8345488" algn="r"/>
              </a:tabLst>
            </a:pPr>
            <a:r>
              <a:rPr lang="en-US" sz="2000" dirty="0">
                <a:solidFill>
                  <a:srgbClr val="002060"/>
                </a:solidFill>
                <a:latin typeface="Arial" panose="020B0604020202020204" pitchFamily="34" charset="0"/>
                <a:cs typeface="Arial" panose="020B0604020202020204" pitchFamily="34" charset="0"/>
              </a:rPr>
              <a:t>We also help you find the best online deals, offers </a:t>
            </a:r>
            <a:r>
              <a:rPr lang="en-US" sz="2000" dirty="0" smtClean="0">
                <a:solidFill>
                  <a:srgbClr val="002060"/>
                </a:solidFill>
                <a:latin typeface="Arial" panose="020B0604020202020204" pitchFamily="34" charset="0"/>
                <a:cs typeface="Arial" panose="020B0604020202020204" pitchFamily="34" charset="0"/>
              </a:rPr>
              <a:t>and vouchers</a:t>
            </a:r>
            <a:r>
              <a:rPr lang="en-US" sz="2000" dirty="0">
                <a:solidFill>
                  <a:srgbClr val="002060"/>
                </a:solidFill>
                <a:latin typeface="Arial" panose="020B0604020202020204" pitchFamily="34" charset="0"/>
                <a:cs typeface="Arial" panose="020B0604020202020204" pitchFamily="34" charset="0"/>
              </a:rPr>
              <a:t>. While you shop, we compare your </a:t>
            </a:r>
            <a:r>
              <a:rPr lang="en-US" sz="2000" dirty="0" smtClean="0">
                <a:solidFill>
                  <a:srgbClr val="002060"/>
                </a:solidFill>
                <a:latin typeface="Arial" panose="020B0604020202020204" pitchFamily="34" charset="0"/>
                <a:cs typeface="Arial" panose="020B0604020202020204" pitchFamily="34" charset="0"/>
              </a:rPr>
              <a:t>basket across </a:t>
            </a:r>
            <a:r>
              <a:rPr lang="en-US" sz="2000" dirty="0">
                <a:solidFill>
                  <a:srgbClr val="002060"/>
                </a:solidFill>
                <a:latin typeface="Arial" panose="020B0604020202020204" pitchFamily="34" charset="0"/>
                <a:cs typeface="Arial" panose="020B0604020202020204" pitchFamily="34" charset="0"/>
              </a:rPr>
              <a:t>all the retailers so we can suggest </a:t>
            </a:r>
            <a:r>
              <a:rPr lang="en-US" sz="2000" dirty="0" smtClean="0">
                <a:solidFill>
                  <a:srgbClr val="002060"/>
                </a:solidFill>
                <a:latin typeface="Arial" panose="020B0604020202020204" pitchFamily="34" charset="0"/>
                <a:cs typeface="Arial" panose="020B0604020202020204" pitchFamily="34" charset="0"/>
              </a:rPr>
              <a:t>replacements to </a:t>
            </a:r>
            <a:r>
              <a:rPr lang="en-US" sz="2000" dirty="0">
                <a:solidFill>
                  <a:srgbClr val="002060"/>
                </a:solidFill>
                <a:latin typeface="Arial" panose="020B0604020202020204" pitchFamily="34" charset="0"/>
                <a:cs typeface="Arial" panose="020B0604020202020204" pitchFamily="34" charset="0"/>
              </a:rPr>
              <a:t>help you save even more money.</a:t>
            </a:r>
          </a:p>
          <a:p>
            <a:pPr marL="354013" indent="-354013">
              <a:spcAft>
                <a:spcPts val="400"/>
              </a:spcAft>
              <a:buClr>
                <a:schemeClr val="accent6">
                  <a:lumMod val="50000"/>
                </a:schemeClr>
              </a:buClr>
              <a:buFont typeface="Wingdings 3" panose="05040102010807070707" pitchFamily="18" charset="2"/>
              <a:buChar char=""/>
              <a:tabLst>
                <a:tab pos="8345488" algn="r"/>
              </a:tabLst>
            </a:pPr>
            <a:r>
              <a:rPr lang="en-US" sz="2000" dirty="0">
                <a:solidFill>
                  <a:srgbClr val="002060"/>
                </a:solidFill>
                <a:latin typeface="Arial" panose="020B0604020202020204" pitchFamily="34" charset="0"/>
                <a:cs typeface="Arial" panose="020B0604020202020204" pitchFamily="34" charset="0"/>
              </a:rPr>
              <a:t>We are 100% independent </a:t>
            </a:r>
            <a:r>
              <a:rPr lang="en-US" sz="2000" dirty="0" smtClean="0">
                <a:solidFill>
                  <a:srgbClr val="002060"/>
                </a:solidFill>
                <a:latin typeface="Arial" panose="020B0604020202020204" pitchFamily="34" charset="0"/>
                <a:cs typeface="Arial" panose="020B0604020202020204" pitchFamily="34" charset="0"/>
              </a:rPr>
              <a:t/>
            </a:r>
            <a:br>
              <a:rPr lang="en-US" sz="2000" dirty="0" smtClean="0">
                <a:solidFill>
                  <a:srgbClr val="002060"/>
                </a:solidFill>
                <a:latin typeface="Arial" panose="020B0604020202020204" pitchFamily="34" charset="0"/>
                <a:cs typeface="Arial" panose="020B0604020202020204" pitchFamily="34" charset="0"/>
              </a:rPr>
            </a:br>
            <a:r>
              <a:rPr lang="en-US" sz="2000" dirty="0" smtClean="0">
                <a:solidFill>
                  <a:srgbClr val="002060"/>
                </a:solidFill>
                <a:latin typeface="Arial" panose="020B0604020202020204" pitchFamily="34" charset="0"/>
                <a:cs typeface="Arial" panose="020B0604020202020204" pitchFamily="34" charset="0"/>
              </a:rPr>
              <a:t>from </a:t>
            </a:r>
            <a:r>
              <a:rPr lang="en-US" sz="2000" dirty="0">
                <a:solidFill>
                  <a:srgbClr val="002060"/>
                </a:solidFill>
                <a:latin typeface="Arial" panose="020B0604020202020204" pitchFamily="34" charset="0"/>
                <a:cs typeface="Arial" panose="020B0604020202020204" pitchFamily="34" charset="0"/>
              </a:rPr>
              <a:t>the retailers featured on </a:t>
            </a:r>
            <a:r>
              <a:rPr lang="en-US" sz="2000" dirty="0" smtClean="0">
                <a:solidFill>
                  <a:srgbClr val="002060"/>
                </a:solidFill>
                <a:latin typeface="Arial" panose="020B0604020202020204" pitchFamily="34" charset="0"/>
                <a:cs typeface="Arial" panose="020B0604020202020204" pitchFamily="34" charset="0"/>
              </a:rPr>
              <a:t/>
            </a:r>
            <a:br>
              <a:rPr lang="en-US" sz="2000" dirty="0" smtClean="0">
                <a:solidFill>
                  <a:srgbClr val="002060"/>
                </a:solidFill>
                <a:latin typeface="Arial" panose="020B0604020202020204" pitchFamily="34" charset="0"/>
                <a:cs typeface="Arial" panose="020B0604020202020204" pitchFamily="34" charset="0"/>
              </a:rPr>
            </a:br>
            <a:r>
              <a:rPr lang="en-US" sz="2000" dirty="0" smtClean="0">
                <a:solidFill>
                  <a:srgbClr val="002060"/>
                </a:solidFill>
                <a:latin typeface="Arial" panose="020B0604020202020204" pitchFamily="34" charset="0"/>
                <a:cs typeface="Arial" panose="020B0604020202020204" pitchFamily="34" charset="0"/>
              </a:rPr>
              <a:t>our </a:t>
            </a:r>
            <a:r>
              <a:rPr lang="en-US" sz="2000" dirty="0">
                <a:solidFill>
                  <a:srgbClr val="002060"/>
                </a:solidFill>
                <a:latin typeface="Arial" panose="020B0604020202020204" pitchFamily="34" charset="0"/>
                <a:cs typeface="Arial" panose="020B0604020202020204" pitchFamily="34" charset="0"/>
              </a:rPr>
              <a:t>website. None of the </a:t>
            </a:r>
            <a:r>
              <a:rPr lang="en-US" sz="2000" dirty="0" smtClean="0">
                <a:solidFill>
                  <a:srgbClr val="002060"/>
                </a:solidFill>
                <a:latin typeface="Arial" panose="020B0604020202020204" pitchFamily="34" charset="0"/>
                <a:cs typeface="Arial" panose="020B0604020202020204" pitchFamily="34" charset="0"/>
              </a:rPr>
              <a:t/>
            </a:r>
            <a:br>
              <a:rPr lang="en-US" sz="2000" dirty="0" smtClean="0">
                <a:solidFill>
                  <a:srgbClr val="002060"/>
                </a:solidFill>
                <a:latin typeface="Arial" panose="020B0604020202020204" pitchFamily="34" charset="0"/>
                <a:cs typeface="Arial" panose="020B0604020202020204" pitchFamily="34" charset="0"/>
              </a:rPr>
            </a:br>
            <a:r>
              <a:rPr lang="en-US" sz="2000" dirty="0" smtClean="0">
                <a:solidFill>
                  <a:srgbClr val="002060"/>
                </a:solidFill>
                <a:latin typeface="Arial" panose="020B0604020202020204" pitchFamily="34" charset="0"/>
                <a:cs typeface="Arial" panose="020B0604020202020204" pitchFamily="34" charset="0"/>
              </a:rPr>
              <a:t>stores or </a:t>
            </a:r>
            <a:r>
              <a:rPr lang="en-US" sz="2000" dirty="0">
                <a:solidFill>
                  <a:srgbClr val="002060"/>
                </a:solidFill>
                <a:latin typeface="Arial" panose="020B0604020202020204" pitchFamily="34" charset="0"/>
                <a:cs typeface="Arial" panose="020B0604020202020204" pitchFamily="34" charset="0"/>
              </a:rPr>
              <a:t>any manufacturers </a:t>
            </a:r>
            <a:r>
              <a:rPr lang="en-US" sz="2000" dirty="0" smtClean="0">
                <a:solidFill>
                  <a:srgbClr val="002060"/>
                </a:solidFill>
                <a:latin typeface="Arial" panose="020B0604020202020204" pitchFamily="34" charset="0"/>
                <a:cs typeface="Arial" panose="020B0604020202020204" pitchFamily="34" charset="0"/>
              </a:rPr>
              <a:t/>
            </a:r>
            <a:br>
              <a:rPr lang="en-US" sz="2000" dirty="0" smtClean="0">
                <a:solidFill>
                  <a:srgbClr val="002060"/>
                </a:solidFill>
                <a:latin typeface="Arial" panose="020B0604020202020204" pitchFamily="34" charset="0"/>
                <a:cs typeface="Arial" panose="020B0604020202020204" pitchFamily="34" charset="0"/>
              </a:rPr>
            </a:br>
            <a:r>
              <a:rPr lang="en-US" sz="2000" dirty="0" smtClean="0">
                <a:solidFill>
                  <a:srgbClr val="002060"/>
                </a:solidFill>
                <a:latin typeface="Arial" panose="020B0604020202020204" pitchFamily="34" charset="0"/>
                <a:cs typeface="Arial" panose="020B0604020202020204" pitchFamily="34" charset="0"/>
              </a:rPr>
              <a:t>own </a:t>
            </a:r>
            <a:r>
              <a:rPr lang="en-US" sz="2000" dirty="0">
                <a:solidFill>
                  <a:srgbClr val="002060"/>
                </a:solidFill>
                <a:latin typeface="Arial" panose="020B0604020202020204" pitchFamily="34" charset="0"/>
                <a:cs typeface="Arial" panose="020B0604020202020204" pitchFamily="34" charset="0"/>
              </a:rPr>
              <a:t>a stake in the company. </a:t>
            </a:r>
            <a:r>
              <a:rPr lang="en-US" sz="2000" dirty="0" smtClean="0">
                <a:solidFill>
                  <a:srgbClr val="002060"/>
                </a:solidFill>
                <a:latin typeface="Arial" panose="020B0604020202020204" pitchFamily="34" charset="0"/>
                <a:cs typeface="Arial" panose="020B0604020202020204" pitchFamily="34" charset="0"/>
              </a:rPr>
              <a:t/>
            </a:r>
            <a:br>
              <a:rPr lang="en-US" sz="2000" dirty="0" smtClean="0">
                <a:solidFill>
                  <a:srgbClr val="002060"/>
                </a:solidFill>
                <a:latin typeface="Arial" panose="020B0604020202020204" pitchFamily="34" charset="0"/>
                <a:cs typeface="Arial" panose="020B0604020202020204" pitchFamily="34" charset="0"/>
              </a:rPr>
            </a:br>
            <a:r>
              <a:rPr lang="en-US" sz="2000" dirty="0" smtClean="0">
                <a:solidFill>
                  <a:srgbClr val="002060"/>
                </a:solidFill>
                <a:latin typeface="Arial" panose="020B0604020202020204" pitchFamily="34" charset="0"/>
                <a:cs typeface="Arial" panose="020B0604020202020204" pitchFamily="34" charset="0"/>
              </a:rPr>
              <a:t>Our </a:t>
            </a:r>
            <a:r>
              <a:rPr lang="en-US" sz="2000" dirty="0">
                <a:solidFill>
                  <a:srgbClr val="002060"/>
                </a:solidFill>
                <a:latin typeface="Arial" panose="020B0604020202020204" pitchFamily="34" charset="0"/>
                <a:cs typeface="Arial" panose="020B0604020202020204" pitchFamily="34" charset="0"/>
              </a:rPr>
              <a:t>pricing information is </a:t>
            </a:r>
            <a:r>
              <a:rPr lang="en-US" sz="2000" dirty="0" smtClean="0">
                <a:solidFill>
                  <a:srgbClr val="002060"/>
                </a:solidFill>
                <a:latin typeface="Arial" panose="020B0604020202020204" pitchFamily="34" charset="0"/>
                <a:cs typeface="Arial" panose="020B0604020202020204" pitchFamily="34" charset="0"/>
              </a:rPr>
              <a:t/>
            </a:r>
            <a:br>
              <a:rPr lang="en-US" sz="2000" dirty="0" smtClean="0">
                <a:solidFill>
                  <a:srgbClr val="002060"/>
                </a:solidFill>
                <a:latin typeface="Arial" panose="020B0604020202020204" pitchFamily="34" charset="0"/>
                <a:cs typeface="Arial" panose="020B0604020202020204" pitchFamily="34" charset="0"/>
              </a:rPr>
            </a:br>
            <a:r>
              <a:rPr lang="en-US" sz="2000" dirty="0" smtClean="0">
                <a:solidFill>
                  <a:srgbClr val="002060"/>
                </a:solidFill>
                <a:latin typeface="Arial" panose="020B0604020202020204" pitchFamily="34" charset="0"/>
                <a:cs typeface="Arial" panose="020B0604020202020204" pitchFamily="34" charset="0"/>
              </a:rPr>
              <a:t>updated daily </a:t>
            </a:r>
            <a:r>
              <a:rPr lang="en-US" sz="2000" dirty="0">
                <a:solidFill>
                  <a:srgbClr val="002060"/>
                </a:solidFill>
                <a:latin typeface="Arial" panose="020B0604020202020204" pitchFamily="34" charset="0"/>
                <a:cs typeface="Arial" panose="020B0604020202020204" pitchFamily="34" charset="0"/>
              </a:rPr>
              <a:t>according to </a:t>
            </a:r>
            <a:r>
              <a:rPr lang="en-US" sz="2000" dirty="0" smtClean="0">
                <a:solidFill>
                  <a:srgbClr val="002060"/>
                </a:solidFill>
                <a:latin typeface="Arial" panose="020B0604020202020204" pitchFamily="34" charset="0"/>
                <a:cs typeface="Arial" panose="020B0604020202020204" pitchFamily="34" charset="0"/>
              </a:rPr>
              <a:t/>
            </a:r>
            <a:br>
              <a:rPr lang="en-US" sz="2000" dirty="0" smtClean="0">
                <a:solidFill>
                  <a:srgbClr val="002060"/>
                </a:solidFill>
                <a:latin typeface="Arial" panose="020B0604020202020204" pitchFamily="34" charset="0"/>
                <a:cs typeface="Arial" panose="020B0604020202020204" pitchFamily="34" charset="0"/>
              </a:rPr>
            </a:br>
            <a:r>
              <a:rPr lang="en-US" sz="2000" dirty="0" smtClean="0">
                <a:solidFill>
                  <a:srgbClr val="002060"/>
                </a:solidFill>
                <a:latin typeface="Arial" panose="020B0604020202020204" pitchFamily="34" charset="0"/>
                <a:cs typeface="Arial" panose="020B0604020202020204" pitchFamily="34" charset="0"/>
              </a:rPr>
              <a:t>your </a:t>
            </a:r>
            <a:r>
              <a:rPr lang="en-US" sz="2000" dirty="0">
                <a:solidFill>
                  <a:srgbClr val="002060"/>
                </a:solidFill>
                <a:latin typeface="Arial" panose="020B0604020202020204" pitchFamily="34" charset="0"/>
                <a:cs typeface="Arial" panose="020B0604020202020204" pitchFamily="34" charset="0"/>
              </a:rPr>
              <a:t>local stores.</a:t>
            </a:r>
          </a:p>
        </p:txBody>
      </p:sp>
      <p:sp>
        <p:nvSpPr>
          <p:cNvPr id="6" name="Title 1"/>
          <p:cNvSpPr>
            <a:spLocks noGrp="1"/>
          </p:cNvSpPr>
          <p:nvPr>
            <p:ph type="title"/>
          </p:nvPr>
        </p:nvSpPr>
        <p:spPr>
          <a:xfrm>
            <a:off x="35496" y="72008"/>
            <a:ext cx="7704856" cy="548680"/>
          </a:xfrm>
        </p:spPr>
        <p:txBody>
          <a:bodyPr>
            <a:noAutofit/>
          </a:bodyPr>
          <a:lstStyle/>
          <a:p>
            <a:r>
              <a:rPr lang="en-GB" sz="3600" dirty="0" smtClean="0"/>
              <a:t>17 – Exam Questions – January 2016</a:t>
            </a:r>
            <a:endParaRPr lang="en-GB" sz="3200" dirty="0"/>
          </a:p>
        </p:txBody>
      </p:sp>
      <p:pic>
        <p:nvPicPr>
          <p:cNvPr id="3074" name="Picture 2" descr="Image result for tescos price comparison website"/>
          <p:cNvPicPr>
            <a:picLocks noChangeAspect="1" noChangeArrowheads="1"/>
          </p:cNvPicPr>
          <p:nvPr/>
        </p:nvPicPr>
        <p:blipFill rotWithShape="1">
          <a:blip r:embed="rId3">
            <a:extLst>
              <a:ext uri="{28A0092B-C50C-407E-A947-70E740481C1C}">
                <a14:useLocalDpi xmlns:a14="http://schemas.microsoft.com/office/drawing/2010/main" val="0"/>
              </a:ext>
            </a:extLst>
          </a:blip>
          <a:srcRect l="1971" t="1391" r="1596" b="6800"/>
          <a:stretch/>
        </p:blipFill>
        <p:spPr bwMode="auto">
          <a:xfrm>
            <a:off x="4114756" y="4340351"/>
            <a:ext cx="4739554" cy="2279905"/>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hlinkClick r:id="rId4" action="ppaction://hlinkfile"/>
          </p:cNvPr>
          <p:cNvSpPr txBox="1"/>
          <p:nvPr/>
        </p:nvSpPr>
        <p:spPr>
          <a:xfrm>
            <a:off x="8331108" y="1052736"/>
            <a:ext cx="561372" cy="830997"/>
          </a:xfrm>
          <a:prstGeom prst="rect">
            <a:avLst/>
          </a:prstGeom>
          <a:noFill/>
        </p:spPr>
        <p:txBody>
          <a:bodyPr wrap="none" rtlCol="0">
            <a:spAutoFit/>
          </a:bodyPr>
          <a:lstStyle/>
          <a:p>
            <a:r>
              <a:rPr lang="en-IE" sz="4800" b="1" dirty="0" smtClean="0">
                <a:solidFill>
                  <a:srgbClr val="FF0000"/>
                </a:solidFill>
              </a:rPr>
              <a:t>?</a:t>
            </a:r>
            <a:endParaRPr lang="en-GB" b="1" dirty="0">
              <a:solidFill>
                <a:srgbClr val="FF0000"/>
              </a:solidFill>
            </a:endParaRPr>
          </a:p>
        </p:txBody>
      </p:sp>
    </p:spTree>
    <p:extLst>
      <p:ext uri="{BB962C8B-B14F-4D97-AF65-F5344CB8AC3E}">
        <p14:creationId xmlns:p14="http://schemas.microsoft.com/office/powerpoint/2010/main" val="4216030926"/>
      </p:ext>
    </p:extLst>
  </p:cSld>
  <p:clrMapOvr>
    <a:masterClrMapping/>
  </p:clrMapOvr>
  <p:transition advClick="0"/>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65135" y="1079591"/>
            <a:ext cx="8564791" cy="5319405"/>
          </a:xfrm>
          <a:prstGeom prst="rect">
            <a:avLst/>
          </a:prstGeom>
        </p:spPr>
        <p:txBody>
          <a:bodyPr wrap="square">
            <a:spAutoFit/>
          </a:bodyPr>
          <a:lstStyle/>
          <a:p>
            <a:pPr>
              <a:spcAft>
                <a:spcPts val="400"/>
              </a:spcAft>
              <a:buClr>
                <a:schemeClr val="accent6">
                  <a:lumMod val="50000"/>
                </a:schemeClr>
              </a:buClr>
              <a:tabLst>
                <a:tab pos="8345488" algn="r"/>
              </a:tabLst>
            </a:pPr>
            <a:r>
              <a:rPr lang="en-US" sz="1900" b="1" dirty="0">
                <a:solidFill>
                  <a:srgbClr val="002060"/>
                </a:solidFill>
                <a:latin typeface="Arial" panose="020B0604020202020204" pitchFamily="34" charset="0"/>
                <a:cs typeface="Arial" panose="020B0604020202020204" pitchFamily="34" charset="0"/>
              </a:rPr>
              <a:t>Evidence D: Tesco board ousts CEO Philip Clarke after latest profit warning</a:t>
            </a:r>
          </a:p>
          <a:p>
            <a:pPr marL="354013" indent="-354013">
              <a:spcAft>
                <a:spcPts val="400"/>
              </a:spcAft>
              <a:buClr>
                <a:schemeClr val="accent6">
                  <a:lumMod val="50000"/>
                </a:schemeClr>
              </a:buClr>
              <a:buFont typeface="Wingdings 3" panose="05040102010807070707" pitchFamily="18" charset="2"/>
              <a:buChar char=""/>
              <a:tabLst>
                <a:tab pos="8345488" algn="r"/>
              </a:tabLst>
            </a:pPr>
            <a:r>
              <a:rPr lang="en-US" sz="1900" dirty="0">
                <a:solidFill>
                  <a:srgbClr val="002060"/>
                </a:solidFill>
                <a:latin typeface="Arial" panose="020B0604020202020204" pitchFamily="34" charset="0"/>
                <a:cs typeface="Arial" panose="020B0604020202020204" pitchFamily="34" charset="0"/>
              </a:rPr>
              <a:t>After 40 years at Tesco Philip Clarke </a:t>
            </a:r>
            <a:r>
              <a:rPr lang="en-US" sz="1900" dirty="0" smtClean="0">
                <a:solidFill>
                  <a:srgbClr val="002060"/>
                </a:solidFill>
                <a:latin typeface="Arial" panose="020B0604020202020204" pitchFamily="34" charset="0"/>
                <a:cs typeface="Arial" panose="020B0604020202020204" pitchFamily="34" charset="0"/>
              </a:rPr>
              <a:t>was replaced </a:t>
            </a:r>
            <a:r>
              <a:rPr lang="en-US" sz="1900" dirty="0">
                <a:solidFill>
                  <a:srgbClr val="002060"/>
                </a:solidFill>
                <a:latin typeface="Arial" panose="020B0604020202020204" pitchFamily="34" charset="0"/>
                <a:cs typeface="Arial" panose="020B0604020202020204" pitchFamily="34" charset="0"/>
              </a:rPr>
              <a:t>by Dave Lewis. Philip Clarke </a:t>
            </a:r>
            <a:r>
              <a:rPr lang="en-US" sz="1900" dirty="0" smtClean="0">
                <a:solidFill>
                  <a:srgbClr val="002060"/>
                </a:solidFill>
                <a:latin typeface="Arial" panose="020B0604020202020204" pitchFamily="34" charset="0"/>
                <a:cs typeface="Arial" panose="020B0604020202020204" pitchFamily="34" charset="0"/>
              </a:rPr>
              <a:t>had failed </a:t>
            </a:r>
            <a:r>
              <a:rPr lang="en-US" sz="1900" dirty="0">
                <a:solidFill>
                  <a:srgbClr val="002060"/>
                </a:solidFill>
                <a:latin typeface="Arial" panose="020B0604020202020204" pitchFamily="34" charset="0"/>
                <a:cs typeface="Arial" panose="020B0604020202020204" pitchFamily="34" charset="0"/>
              </a:rPr>
              <a:t>to halt a dramatic slide in sales </a:t>
            </a:r>
            <a:r>
              <a:rPr lang="en-US" sz="1900" dirty="0" smtClean="0">
                <a:solidFill>
                  <a:srgbClr val="002060"/>
                </a:solidFill>
                <a:latin typeface="Arial" panose="020B0604020202020204" pitchFamily="34" charset="0"/>
                <a:cs typeface="Arial" panose="020B0604020202020204" pitchFamily="34" charset="0"/>
              </a:rPr>
              <a:t>and profits</a:t>
            </a:r>
            <a:r>
              <a:rPr lang="en-US" sz="1900" dirty="0">
                <a:solidFill>
                  <a:srgbClr val="002060"/>
                </a:solidFill>
                <a:latin typeface="Arial" panose="020B0604020202020204" pitchFamily="34" charset="0"/>
                <a:cs typeface="Arial" panose="020B0604020202020204" pitchFamily="34" charset="0"/>
              </a:rPr>
              <a:t>. Tesco issued another profit warning </a:t>
            </a:r>
            <a:r>
              <a:rPr lang="en-US" sz="1900" dirty="0" smtClean="0">
                <a:solidFill>
                  <a:srgbClr val="002060"/>
                </a:solidFill>
                <a:latin typeface="Arial" panose="020B0604020202020204" pitchFamily="34" charset="0"/>
                <a:cs typeface="Arial" panose="020B0604020202020204" pitchFamily="34" charset="0"/>
              </a:rPr>
              <a:t>in July </a:t>
            </a:r>
            <a:r>
              <a:rPr lang="en-US" sz="1900" dirty="0">
                <a:solidFill>
                  <a:srgbClr val="002060"/>
                </a:solidFill>
                <a:latin typeface="Arial" panose="020B0604020202020204" pitchFamily="34" charset="0"/>
                <a:cs typeface="Arial" panose="020B0604020202020204" pitchFamily="34" charset="0"/>
              </a:rPr>
              <a:t>2014.</a:t>
            </a:r>
          </a:p>
          <a:p>
            <a:pPr marL="354013" indent="-354013">
              <a:spcAft>
                <a:spcPts val="400"/>
              </a:spcAft>
              <a:buClr>
                <a:schemeClr val="accent6">
                  <a:lumMod val="50000"/>
                </a:schemeClr>
              </a:buClr>
              <a:buFont typeface="Wingdings 3" panose="05040102010807070707" pitchFamily="18" charset="2"/>
              <a:buChar char=""/>
              <a:tabLst>
                <a:tab pos="8345488" algn="r"/>
              </a:tabLst>
            </a:pPr>
            <a:r>
              <a:rPr lang="en-US" sz="1900" dirty="0">
                <a:solidFill>
                  <a:srgbClr val="002060"/>
                </a:solidFill>
                <a:latin typeface="Arial" panose="020B0604020202020204" pitchFamily="34" charset="0"/>
                <a:cs typeface="Arial" panose="020B0604020202020204" pitchFamily="34" charset="0"/>
              </a:rPr>
              <a:t>When Philip Clarke took over as CEO in </a:t>
            </a:r>
            <a:r>
              <a:rPr lang="en-US" sz="1900" dirty="0" smtClean="0">
                <a:solidFill>
                  <a:srgbClr val="002060"/>
                </a:solidFill>
                <a:latin typeface="Arial" panose="020B0604020202020204" pitchFamily="34" charset="0"/>
                <a:cs typeface="Arial" panose="020B0604020202020204" pitchFamily="34" charset="0"/>
              </a:rPr>
              <a:t>March 2011</a:t>
            </a:r>
            <a:r>
              <a:rPr lang="en-US" sz="1900" dirty="0">
                <a:solidFill>
                  <a:srgbClr val="002060"/>
                </a:solidFill>
                <a:latin typeface="Arial" panose="020B0604020202020204" pitchFamily="34" charset="0"/>
                <a:cs typeface="Arial" panose="020B0604020202020204" pitchFamily="34" charset="0"/>
              </a:rPr>
              <a:t>, Tesco’s UK market share was 30.7% </a:t>
            </a:r>
            <a:r>
              <a:rPr lang="en-US" sz="1900" dirty="0" smtClean="0">
                <a:solidFill>
                  <a:srgbClr val="002060"/>
                </a:solidFill>
                <a:latin typeface="Arial" panose="020B0604020202020204" pitchFamily="34" charset="0"/>
                <a:cs typeface="Arial" panose="020B0604020202020204" pitchFamily="34" charset="0"/>
              </a:rPr>
              <a:t>but by </a:t>
            </a:r>
            <a:r>
              <a:rPr lang="en-US" sz="1900" dirty="0">
                <a:solidFill>
                  <a:srgbClr val="002060"/>
                </a:solidFill>
                <a:latin typeface="Arial" panose="020B0604020202020204" pitchFamily="34" charset="0"/>
                <a:cs typeface="Arial" panose="020B0604020202020204" pitchFamily="34" charset="0"/>
              </a:rPr>
              <a:t>October 2014 that had shrunk to 28.9%.</a:t>
            </a:r>
          </a:p>
          <a:p>
            <a:pPr marL="354013" indent="-354013">
              <a:spcAft>
                <a:spcPts val="400"/>
              </a:spcAft>
              <a:buClr>
                <a:schemeClr val="accent6">
                  <a:lumMod val="50000"/>
                </a:schemeClr>
              </a:buClr>
              <a:buFont typeface="Wingdings 3" panose="05040102010807070707" pitchFamily="18" charset="2"/>
              <a:buChar char=""/>
              <a:tabLst>
                <a:tab pos="8345488" algn="r"/>
              </a:tabLst>
            </a:pPr>
            <a:r>
              <a:rPr lang="en-US" sz="1900" dirty="0">
                <a:solidFill>
                  <a:srgbClr val="002060"/>
                </a:solidFill>
                <a:latin typeface="Arial" panose="020B0604020202020204" pitchFamily="34" charset="0"/>
                <a:cs typeface="Arial" panose="020B0604020202020204" pitchFamily="34" charset="0"/>
              </a:rPr>
              <a:t>During the same period, discounter Aldi </a:t>
            </a:r>
            <a:r>
              <a:rPr lang="en-US" sz="1900" dirty="0" smtClean="0">
                <a:solidFill>
                  <a:srgbClr val="002060"/>
                </a:solidFill>
                <a:latin typeface="Arial" panose="020B0604020202020204" pitchFamily="34" charset="0"/>
                <a:cs typeface="Arial" panose="020B0604020202020204" pitchFamily="34" charset="0"/>
              </a:rPr>
              <a:t>more than </a:t>
            </a:r>
            <a:r>
              <a:rPr lang="en-US" sz="1900" dirty="0">
                <a:solidFill>
                  <a:srgbClr val="002060"/>
                </a:solidFill>
                <a:latin typeface="Arial" panose="020B0604020202020204" pitchFamily="34" charset="0"/>
                <a:cs typeface="Arial" panose="020B0604020202020204" pitchFamily="34" charset="0"/>
              </a:rPr>
              <a:t>doubled in size to command a 4.7% </a:t>
            </a:r>
            <a:r>
              <a:rPr lang="en-US" sz="1900" dirty="0" smtClean="0">
                <a:solidFill>
                  <a:srgbClr val="002060"/>
                </a:solidFill>
                <a:latin typeface="Arial" panose="020B0604020202020204" pitchFamily="34" charset="0"/>
                <a:cs typeface="Arial" panose="020B0604020202020204" pitchFamily="34" charset="0"/>
              </a:rPr>
              <a:t>share of </a:t>
            </a:r>
            <a:r>
              <a:rPr lang="en-US" sz="1900" dirty="0">
                <a:solidFill>
                  <a:srgbClr val="002060"/>
                </a:solidFill>
                <a:latin typeface="Arial" panose="020B0604020202020204" pitchFamily="34" charset="0"/>
                <a:cs typeface="Arial" panose="020B0604020202020204" pitchFamily="34" charset="0"/>
              </a:rPr>
              <a:t>the market, while Lidl increased its share </a:t>
            </a:r>
            <a:r>
              <a:rPr lang="en-US" sz="1900" dirty="0" smtClean="0">
                <a:solidFill>
                  <a:srgbClr val="002060"/>
                </a:solidFill>
                <a:latin typeface="Arial" panose="020B0604020202020204" pitchFamily="34" charset="0"/>
                <a:cs typeface="Arial" panose="020B0604020202020204" pitchFamily="34" charset="0"/>
              </a:rPr>
              <a:t>to 3.6</a:t>
            </a:r>
            <a:r>
              <a:rPr lang="en-US" sz="1900" dirty="0">
                <a:solidFill>
                  <a:srgbClr val="002060"/>
                </a:solidFill>
                <a:latin typeface="Arial" panose="020B0604020202020204" pitchFamily="34" charset="0"/>
                <a:cs typeface="Arial" panose="020B0604020202020204" pitchFamily="34" charset="0"/>
              </a:rPr>
              <a:t>%.</a:t>
            </a:r>
          </a:p>
          <a:p>
            <a:pPr marL="354013" indent="-354013">
              <a:spcAft>
                <a:spcPts val="400"/>
              </a:spcAft>
              <a:buClr>
                <a:schemeClr val="accent6">
                  <a:lumMod val="50000"/>
                </a:schemeClr>
              </a:buClr>
              <a:buFont typeface="Wingdings 3" panose="05040102010807070707" pitchFamily="18" charset="2"/>
              <a:buChar char=""/>
              <a:tabLst>
                <a:tab pos="8345488" algn="r"/>
              </a:tabLst>
            </a:pPr>
            <a:r>
              <a:rPr lang="en-US" sz="1900" dirty="0">
                <a:solidFill>
                  <a:srgbClr val="002060"/>
                </a:solidFill>
                <a:latin typeface="Arial" panose="020B0604020202020204" pitchFamily="34" charset="0"/>
                <a:cs typeface="Arial" panose="020B0604020202020204" pitchFamily="34" charset="0"/>
              </a:rPr>
              <a:t>In October 2014, more problems emerged for </a:t>
            </a:r>
            <a:r>
              <a:rPr lang="en-US" sz="1900" dirty="0" smtClean="0">
                <a:solidFill>
                  <a:srgbClr val="002060"/>
                </a:solidFill>
                <a:latin typeface="Arial" panose="020B0604020202020204" pitchFamily="34" charset="0"/>
                <a:cs typeface="Arial" panose="020B0604020202020204" pitchFamily="34" charset="0"/>
              </a:rPr>
              <a:t/>
            </a:r>
            <a:br>
              <a:rPr lang="en-US" sz="1900" dirty="0" smtClean="0">
                <a:solidFill>
                  <a:srgbClr val="002060"/>
                </a:solidFill>
                <a:latin typeface="Arial" panose="020B0604020202020204" pitchFamily="34" charset="0"/>
                <a:cs typeface="Arial" panose="020B0604020202020204" pitchFamily="34" charset="0"/>
              </a:rPr>
            </a:br>
            <a:r>
              <a:rPr lang="en-US" sz="1900" dirty="0" smtClean="0">
                <a:solidFill>
                  <a:srgbClr val="002060"/>
                </a:solidFill>
                <a:latin typeface="Arial" panose="020B0604020202020204" pitchFamily="34" charset="0"/>
                <a:cs typeface="Arial" panose="020B0604020202020204" pitchFamily="34" charset="0"/>
              </a:rPr>
              <a:t>Tesco </a:t>
            </a:r>
            <a:r>
              <a:rPr lang="en-US" sz="1900" dirty="0">
                <a:solidFill>
                  <a:srgbClr val="002060"/>
                </a:solidFill>
                <a:latin typeface="Arial" panose="020B0604020202020204" pitchFamily="34" charset="0"/>
                <a:cs typeface="Arial" panose="020B0604020202020204" pitchFamily="34" charset="0"/>
              </a:rPr>
              <a:t>when The Serious Fraud </a:t>
            </a:r>
            <a:r>
              <a:rPr lang="en-US" sz="1900" dirty="0" smtClean="0">
                <a:solidFill>
                  <a:srgbClr val="002060"/>
                </a:solidFill>
                <a:latin typeface="Arial" panose="020B0604020202020204" pitchFamily="34" charset="0"/>
                <a:cs typeface="Arial" panose="020B0604020202020204" pitchFamily="34" charset="0"/>
              </a:rPr>
              <a:t>Office launched </a:t>
            </a:r>
            <a:r>
              <a:rPr lang="en-US" sz="1900" dirty="0">
                <a:solidFill>
                  <a:srgbClr val="002060"/>
                </a:solidFill>
                <a:latin typeface="Arial" panose="020B0604020202020204" pitchFamily="34" charset="0"/>
                <a:cs typeface="Arial" panose="020B0604020202020204" pitchFamily="34" charset="0"/>
              </a:rPr>
              <a:t>a </a:t>
            </a:r>
            <a:r>
              <a:rPr lang="en-US" sz="1900" dirty="0" smtClean="0">
                <a:solidFill>
                  <a:srgbClr val="002060"/>
                </a:solidFill>
                <a:latin typeface="Arial" panose="020B0604020202020204" pitchFamily="34" charset="0"/>
                <a:cs typeface="Arial" panose="020B0604020202020204" pitchFamily="34" charset="0"/>
              </a:rPr>
              <a:t/>
            </a:r>
            <a:br>
              <a:rPr lang="en-US" sz="1900" dirty="0" smtClean="0">
                <a:solidFill>
                  <a:srgbClr val="002060"/>
                </a:solidFill>
                <a:latin typeface="Arial" panose="020B0604020202020204" pitchFamily="34" charset="0"/>
                <a:cs typeface="Arial" panose="020B0604020202020204" pitchFamily="34" charset="0"/>
              </a:rPr>
            </a:br>
            <a:r>
              <a:rPr lang="en-US" sz="1900" dirty="0" smtClean="0">
                <a:solidFill>
                  <a:srgbClr val="002060"/>
                </a:solidFill>
                <a:latin typeface="Arial" panose="020B0604020202020204" pitchFamily="34" charset="0"/>
                <a:cs typeface="Arial" panose="020B0604020202020204" pitchFamily="34" charset="0"/>
              </a:rPr>
              <a:t>criminal </a:t>
            </a:r>
            <a:r>
              <a:rPr lang="en-US" sz="1900" dirty="0">
                <a:solidFill>
                  <a:srgbClr val="002060"/>
                </a:solidFill>
                <a:latin typeface="Arial" panose="020B0604020202020204" pitchFamily="34" charset="0"/>
                <a:cs typeface="Arial" panose="020B0604020202020204" pitchFamily="34" charset="0"/>
              </a:rPr>
              <a:t>investigation into its accounting practices </a:t>
            </a:r>
            <a:r>
              <a:rPr lang="en-US" sz="1900" dirty="0" smtClean="0">
                <a:solidFill>
                  <a:srgbClr val="002060"/>
                </a:solidFill>
                <a:latin typeface="Arial" panose="020B0604020202020204" pitchFamily="34" charset="0"/>
                <a:cs typeface="Arial" panose="020B0604020202020204" pitchFamily="34" charset="0"/>
              </a:rPr>
              <a:t/>
            </a:r>
            <a:br>
              <a:rPr lang="en-US" sz="1900" dirty="0" smtClean="0">
                <a:solidFill>
                  <a:srgbClr val="002060"/>
                </a:solidFill>
                <a:latin typeface="Arial" panose="020B0604020202020204" pitchFamily="34" charset="0"/>
                <a:cs typeface="Arial" panose="020B0604020202020204" pitchFamily="34" charset="0"/>
              </a:rPr>
            </a:br>
            <a:r>
              <a:rPr lang="en-US" sz="1900" dirty="0" smtClean="0">
                <a:solidFill>
                  <a:srgbClr val="002060"/>
                </a:solidFill>
                <a:latin typeface="Arial" panose="020B0604020202020204" pitchFamily="34" charset="0"/>
                <a:cs typeface="Arial" panose="020B0604020202020204" pitchFamily="34" charset="0"/>
              </a:rPr>
              <a:t>after </a:t>
            </a:r>
            <a:r>
              <a:rPr lang="en-US" sz="1900" dirty="0">
                <a:solidFill>
                  <a:srgbClr val="002060"/>
                </a:solidFill>
                <a:latin typeface="Arial" panose="020B0604020202020204" pitchFamily="34" charset="0"/>
                <a:cs typeface="Arial" panose="020B0604020202020204" pitchFamily="34" charset="0"/>
              </a:rPr>
              <a:t>a £263m </a:t>
            </a:r>
            <a:r>
              <a:rPr lang="en-US" sz="1900" dirty="0" smtClean="0">
                <a:solidFill>
                  <a:srgbClr val="002060"/>
                </a:solidFill>
                <a:latin typeface="Arial" panose="020B0604020202020204" pitchFamily="34" charset="0"/>
                <a:cs typeface="Arial" panose="020B0604020202020204" pitchFamily="34" charset="0"/>
              </a:rPr>
              <a:t>profit overstatement</a:t>
            </a:r>
            <a:r>
              <a:rPr lang="en-US" sz="1900" dirty="0">
                <a:solidFill>
                  <a:srgbClr val="002060"/>
                </a:solidFill>
                <a:latin typeface="Arial" panose="020B0604020202020204" pitchFamily="34" charset="0"/>
                <a:cs typeface="Arial" panose="020B0604020202020204" pitchFamily="34" charset="0"/>
              </a:rPr>
              <a:t>.</a:t>
            </a:r>
          </a:p>
          <a:p>
            <a:pPr marL="354013" indent="-354013">
              <a:spcAft>
                <a:spcPts val="400"/>
              </a:spcAft>
              <a:buClr>
                <a:schemeClr val="accent6">
                  <a:lumMod val="50000"/>
                </a:schemeClr>
              </a:buClr>
              <a:buFont typeface="Wingdings 3" panose="05040102010807070707" pitchFamily="18" charset="2"/>
              <a:buChar char=""/>
              <a:tabLst>
                <a:tab pos="8345488" algn="r"/>
              </a:tabLst>
            </a:pPr>
            <a:r>
              <a:rPr lang="en-US" sz="1900" dirty="0">
                <a:solidFill>
                  <a:srgbClr val="002060"/>
                </a:solidFill>
                <a:latin typeface="Arial" panose="020B0604020202020204" pitchFamily="34" charset="0"/>
                <a:cs typeface="Arial" panose="020B0604020202020204" pitchFamily="34" charset="0"/>
              </a:rPr>
              <a:t>There are fears that Tesco employees will feel the </a:t>
            </a:r>
            <a:r>
              <a:rPr lang="en-US" sz="1900" dirty="0" smtClean="0">
                <a:solidFill>
                  <a:srgbClr val="002060"/>
                </a:solidFill>
                <a:latin typeface="Arial" panose="020B0604020202020204" pitchFamily="34" charset="0"/>
                <a:cs typeface="Arial" panose="020B0604020202020204" pitchFamily="34" charset="0"/>
              </a:rPr>
              <a:t/>
            </a:r>
            <a:br>
              <a:rPr lang="en-US" sz="1900" dirty="0" smtClean="0">
                <a:solidFill>
                  <a:srgbClr val="002060"/>
                </a:solidFill>
                <a:latin typeface="Arial" panose="020B0604020202020204" pitchFamily="34" charset="0"/>
                <a:cs typeface="Arial" panose="020B0604020202020204" pitchFamily="34" charset="0"/>
              </a:rPr>
            </a:br>
            <a:r>
              <a:rPr lang="en-US" sz="1900" dirty="0" smtClean="0">
                <a:solidFill>
                  <a:srgbClr val="002060"/>
                </a:solidFill>
                <a:latin typeface="Arial" panose="020B0604020202020204" pitchFamily="34" charset="0"/>
                <a:cs typeface="Arial" panose="020B0604020202020204" pitchFamily="34" charset="0"/>
              </a:rPr>
              <a:t>real </a:t>
            </a:r>
            <a:r>
              <a:rPr lang="en-US" sz="1900" dirty="0">
                <a:solidFill>
                  <a:srgbClr val="002060"/>
                </a:solidFill>
                <a:latin typeface="Arial" panose="020B0604020202020204" pitchFamily="34" charset="0"/>
                <a:cs typeface="Arial" panose="020B0604020202020204" pitchFamily="34" charset="0"/>
              </a:rPr>
              <a:t>impact of the falling profits in </a:t>
            </a:r>
            <a:r>
              <a:rPr lang="en-US" sz="1900" dirty="0" smtClean="0">
                <a:solidFill>
                  <a:srgbClr val="002060"/>
                </a:solidFill>
                <a:latin typeface="Arial" panose="020B0604020202020204" pitchFamily="34" charset="0"/>
                <a:cs typeface="Arial" panose="020B0604020202020204" pitchFamily="34" charset="0"/>
              </a:rPr>
              <a:t>an attempt </a:t>
            </a:r>
            <a:r>
              <a:rPr lang="en-US" sz="1900" dirty="0">
                <a:solidFill>
                  <a:srgbClr val="002060"/>
                </a:solidFill>
                <a:latin typeface="Arial" panose="020B0604020202020204" pitchFamily="34" charset="0"/>
                <a:cs typeface="Arial" panose="020B0604020202020204" pitchFamily="34" charset="0"/>
              </a:rPr>
              <a:t>to </a:t>
            </a:r>
            <a:r>
              <a:rPr lang="en-US" sz="1900" dirty="0" smtClean="0">
                <a:solidFill>
                  <a:srgbClr val="002060"/>
                </a:solidFill>
                <a:latin typeface="Arial" panose="020B0604020202020204" pitchFamily="34" charset="0"/>
                <a:cs typeface="Arial" panose="020B0604020202020204" pitchFamily="34" charset="0"/>
              </a:rPr>
              <a:t/>
            </a:r>
            <a:br>
              <a:rPr lang="en-US" sz="1900" dirty="0" smtClean="0">
                <a:solidFill>
                  <a:srgbClr val="002060"/>
                </a:solidFill>
                <a:latin typeface="Arial" panose="020B0604020202020204" pitchFamily="34" charset="0"/>
                <a:cs typeface="Arial" panose="020B0604020202020204" pitchFamily="34" charset="0"/>
              </a:rPr>
            </a:br>
            <a:r>
              <a:rPr lang="en-US" sz="1900" dirty="0" smtClean="0">
                <a:solidFill>
                  <a:srgbClr val="002060"/>
                </a:solidFill>
                <a:latin typeface="Arial" panose="020B0604020202020204" pitchFamily="34" charset="0"/>
                <a:cs typeface="Arial" panose="020B0604020202020204" pitchFamily="34" charset="0"/>
              </a:rPr>
              <a:t>reduce </a:t>
            </a:r>
            <a:r>
              <a:rPr lang="en-US" sz="1900" dirty="0">
                <a:solidFill>
                  <a:srgbClr val="002060"/>
                </a:solidFill>
                <a:latin typeface="Arial" panose="020B0604020202020204" pitchFamily="34" charset="0"/>
                <a:cs typeface="Arial" panose="020B0604020202020204" pitchFamily="34" charset="0"/>
              </a:rPr>
              <a:t>costs at the troubled retailer.</a:t>
            </a:r>
          </a:p>
        </p:txBody>
      </p:sp>
      <p:sp>
        <p:nvSpPr>
          <p:cNvPr id="6" name="Title 1"/>
          <p:cNvSpPr>
            <a:spLocks noGrp="1"/>
          </p:cNvSpPr>
          <p:nvPr>
            <p:ph type="title"/>
          </p:nvPr>
        </p:nvSpPr>
        <p:spPr>
          <a:xfrm>
            <a:off x="35496" y="72008"/>
            <a:ext cx="7704856" cy="548680"/>
          </a:xfrm>
        </p:spPr>
        <p:txBody>
          <a:bodyPr>
            <a:noAutofit/>
          </a:bodyPr>
          <a:lstStyle/>
          <a:p>
            <a:r>
              <a:rPr lang="en-GB" sz="3600" dirty="0" smtClean="0"/>
              <a:t>17 – Exam Questions – January 2016</a:t>
            </a:r>
            <a:endParaRPr lang="en-GB" sz="3200" dirty="0"/>
          </a:p>
        </p:txBody>
      </p:sp>
      <p:pic>
        <p:nvPicPr>
          <p:cNvPr id="5" name="Picture 4"/>
          <p:cNvPicPr>
            <a:picLocks noChangeAspect="1"/>
          </p:cNvPicPr>
          <p:nvPr/>
        </p:nvPicPr>
        <p:blipFill rotWithShape="1">
          <a:blip r:embed="rId3">
            <a:extLst>
              <a:ext uri="{28A0092B-C50C-407E-A947-70E740481C1C}">
                <a14:useLocalDpi xmlns:a14="http://schemas.microsoft.com/office/drawing/2010/main" val="0"/>
              </a:ext>
            </a:extLst>
          </a:blip>
          <a:srcRect b="6313"/>
          <a:stretch/>
        </p:blipFill>
        <p:spPr>
          <a:xfrm>
            <a:off x="6144768" y="4128279"/>
            <a:ext cx="2689352" cy="2491977"/>
          </a:xfrm>
          <a:prstGeom prst="rect">
            <a:avLst/>
          </a:prstGeom>
        </p:spPr>
      </p:pic>
      <p:sp>
        <p:nvSpPr>
          <p:cNvPr id="7" name="TextBox 6">
            <a:hlinkClick r:id="rId4" action="ppaction://hlinkfile"/>
          </p:cNvPr>
          <p:cNvSpPr txBox="1"/>
          <p:nvPr/>
        </p:nvSpPr>
        <p:spPr>
          <a:xfrm>
            <a:off x="8331108" y="1052736"/>
            <a:ext cx="561372" cy="830997"/>
          </a:xfrm>
          <a:prstGeom prst="rect">
            <a:avLst/>
          </a:prstGeom>
          <a:noFill/>
        </p:spPr>
        <p:txBody>
          <a:bodyPr wrap="none" rtlCol="0">
            <a:spAutoFit/>
          </a:bodyPr>
          <a:lstStyle/>
          <a:p>
            <a:r>
              <a:rPr lang="en-IE" sz="4800" b="1" dirty="0" smtClean="0">
                <a:solidFill>
                  <a:srgbClr val="FF0000"/>
                </a:solidFill>
              </a:rPr>
              <a:t>?</a:t>
            </a:r>
            <a:endParaRPr lang="en-GB" b="1" dirty="0">
              <a:solidFill>
                <a:srgbClr val="FF0000"/>
              </a:solidFill>
            </a:endParaRPr>
          </a:p>
        </p:txBody>
      </p:sp>
    </p:spTree>
    <p:extLst>
      <p:ext uri="{BB962C8B-B14F-4D97-AF65-F5344CB8AC3E}">
        <p14:creationId xmlns:p14="http://schemas.microsoft.com/office/powerpoint/2010/main" val="93640991"/>
      </p:ext>
    </p:extLst>
  </p:cSld>
  <p:clrMapOvr>
    <a:masterClrMapping/>
  </p:clrMapOvr>
  <p:transition advClick="0"/>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65135" y="1091783"/>
            <a:ext cx="8555337" cy="5637441"/>
          </a:xfrm>
          <a:prstGeom prst="rect">
            <a:avLst/>
          </a:prstGeom>
        </p:spPr>
        <p:txBody>
          <a:bodyPr wrap="square">
            <a:spAutoFit/>
          </a:bodyPr>
          <a:lstStyle/>
          <a:p>
            <a:pPr marL="457200" indent="-457200">
              <a:spcAft>
                <a:spcPts val="400"/>
              </a:spcAft>
              <a:buClr>
                <a:srgbClr val="F79646">
                  <a:lumMod val="50000"/>
                </a:srgbClr>
              </a:buClr>
              <a:buFont typeface="+mj-lt"/>
              <a:buAutoNum type="arabicPeriod" startAt="7"/>
              <a:tabLst>
                <a:tab pos="8345488" algn="r"/>
              </a:tabLst>
            </a:pPr>
            <a:r>
              <a:rPr lang="en-US" sz="2100" dirty="0">
                <a:solidFill>
                  <a:srgbClr val="FF0000"/>
                </a:solidFill>
                <a:latin typeface="Arial" panose="020B0604020202020204" pitchFamily="34" charset="0"/>
                <a:cs typeface="Arial" panose="020B0604020202020204" pitchFamily="34" charset="0"/>
              </a:rPr>
              <a:t>Explain two possible advantages to Tesco of decentralisation</a:t>
            </a:r>
            <a:r>
              <a:rPr lang="en-US" sz="2100" dirty="0" smtClean="0">
                <a:solidFill>
                  <a:srgbClr val="FF0000"/>
                </a:solidFill>
                <a:latin typeface="Arial" panose="020B0604020202020204" pitchFamily="34" charset="0"/>
                <a:cs typeface="Arial" panose="020B0604020202020204" pitchFamily="34" charset="0"/>
              </a:rPr>
              <a:t>.</a:t>
            </a:r>
            <a:endParaRPr lang="en-US" sz="2100" dirty="0">
              <a:solidFill>
                <a:srgbClr val="FF0000"/>
              </a:solidFill>
              <a:latin typeface="Arial" panose="020B0604020202020204" pitchFamily="34" charset="0"/>
              <a:cs typeface="Arial" panose="020B0604020202020204" pitchFamily="34" charset="0"/>
            </a:endParaRPr>
          </a:p>
          <a:p>
            <a:pPr>
              <a:spcAft>
                <a:spcPts val="400"/>
              </a:spcAft>
              <a:buClr>
                <a:srgbClr val="F79646">
                  <a:lumMod val="50000"/>
                </a:srgbClr>
              </a:buClr>
              <a:tabLst>
                <a:tab pos="8345488" algn="r"/>
              </a:tabLst>
            </a:pPr>
            <a:r>
              <a:rPr lang="en-US" sz="2100" b="1" dirty="0" smtClean="0">
                <a:solidFill>
                  <a:srgbClr val="FF0000"/>
                </a:solidFill>
                <a:latin typeface="Arial" panose="020B0604020202020204" pitchFamily="34" charset="0"/>
                <a:cs typeface="Arial" panose="020B0604020202020204" pitchFamily="34" charset="0"/>
              </a:rPr>
              <a:t>________________________________________________________________________________________________________________</a:t>
            </a:r>
            <a:r>
              <a:rPr lang="en-US" sz="2100" b="1" dirty="0">
                <a:solidFill>
                  <a:srgbClr val="FF0000"/>
                </a:solidFill>
                <a:latin typeface="Arial" panose="020B0604020202020204" pitchFamily="34" charset="0"/>
                <a:cs typeface="Arial" panose="020B0604020202020204" pitchFamily="34" charset="0"/>
              </a:rPr>
              <a:t>________________________________________________________</a:t>
            </a:r>
            <a:r>
              <a:rPr lang="en-US" sz="2100" b="1" dirty="0" smtClean="0">
                <a:solidFill>
                  <a:srgbClr val="FF0000"/>
                </a:solidFill>
                <a:latin typeface="Arial" panose="020B0604020202020204" pitchFamily="34" charset="0"/>
                <a:cs typeface="Arial" panose="020B0604020202020204" pitchFamily="34" charset="0"/>
              </a:rPr>
              <a:t>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a:t>
            </a:r>
            <a:r>
              <a:rPr lang="en-US" sz="2100" b="1" dirty="0">
                <a:solidFill>
                  <a:srgbClr val="FF0000"/>
                </a:solidFill>
                <a:latin typeface="Arial" panose="020B0604020202020204" pitchFamily="34" charset="0"/>
                <a:cs typeface="Arial" panose="020B0604020202020204" pitchFamily="34" charset="0"/>
              </a:rPr>
              <a:t>Total for Question </a:t>
            </a:r>
            <a:r>
              <a:rPr lang="en-US" sz="2100" b="1" dirty="0" smtClean="0">
                <a:solidFill>
                  <a:srgbClr val="FF0000"/>
                </a:solidFill>
                <a:latin typeface="Arial" panose="020B0604020202020204" pitchFamily="34" charset="0"/>
                <a:cs typeface="Arial" panose="020B0604020202020204" pitchFamily="34" charset="0"/>
              </a:rPr>
              <a:t>7 </a:t>
            </a:r>
            <a:r>
              <a:rPr lang="en-US" sz="2100" b="1" dirty="0">
                <a:solidFill>
                  <a:srgbClr val="FF0000"/>
                </a:solidFill>
                <a:latin typeface="Arial" panose="020B0604020202020204" pitchFamily="34" charset="0"/>
                <a:cs typeface="Arial" panose="020B0604020202020204" pitchFamily="34" charset="0"/>
              </a:rPr>
              <a:t>= </a:t>
            </a:r>
            <a:r>
              <a:rPr lang="en-US" sz="2100" b="1" dirty="0" smtClean="0">
                <a:solidFill>
                  <a:srgbClr val="FF0000"/>
                </a:solidFill>
                <a:latin typeface="Arial" panose="020B0604020202020204" pitchFamily="34" charset="0"/>
                <a:cs typeface="Arial" panose="020B0604020202020204" pitchFamily="34" charset="0"/>
              </a:rPr>
              <a:t>6 </a:t>
            </a:r>
            <a:r>
              <a:rPr lang="en-US" sz="2100" b="1" dirty="0">
                <a:solidFill>
                  <a:srgbClr val="FF0000"/>
                </a:solidFill>
                <a:latin typeface="Arial" panose="020B0604020202020204" pitchFamily="34" charset="0"/>
                <a:cs typeface="Arial" panose="020B0604020202020204" pitchFamily="34" charset="0"/>
              </a:rPr>
              <a:t>marks)</a:t>
            </a:r>
            <a:endParaRPr lang="en-US" sz="2100" dirty="0">
              <a:solidFill>
                <a:srgbClr val="FF0000"/>
              </a:solidFill>
              <a:latin typeface="Arial" panose="020B0604020202020204" pitchFamily="34" charset="0"/>
              <a:cs typeface="Arial" panose="020B0604020202020204" pitchFamily="34" charset="0"/>
            </a:endParaRPr>
          </a:p>
        </p:txBody>
      </p:sp>
      <p:sp>
        <p:nvSpPr>
          <p:cNvPr id="6" name="Title 1"/>
          <p:cNvSpPr>
            <a:spLocks noGrp="1"/>
          </p:cNvSpPr>
          <p:nvPr>
            <p:ph type="title"/>
          </p:nvPr>
        </p:nvSpPr>
        <p:spPr>
          <a:xfrm>
            <a:off x="35496" y="72008"/>
            <a:ext cx="7704856" cy="548680"/>
          </a:xfrm>
        </p:spPr>
        <p:txBody>
          <a:bodyPr>
            <a:noAutofit/>
          </a:bodyPr>
          <a:lstStyle/>
          <a:p>
            <a:r>
              <a:rPr lang="en-GB" sz="3600" dirty="0" smtClean="0"/>
              <a:t>17 – Exam Questions – January 2015</a:t>
            </a:r>
            <a:endParaRPr lang="en-GB" sz="3200" dirty="0"/>
          </a:p>
        </p:txBody>
      </p:sp>
      <p:sp>
        <p:nvSpPr>
          <p:cNvPr id="4" name="TextBox 3">
            <a:hlinkClick r:id="rId3" action="ppaction://hlinkfile"/>
          </p:cNvPr>
          <p:cNvSpPr txBox="1"/>
          <p:nvPr/>
        </p:nvSpPr>
        <p:spPr>
          <a:xfrm>
            <a:off x="8331108" y="1107491"/>
            <a:ext cx="561372" cy="830997"/>
          </a:xfrm>
          <a:prstGeom prst="rect">
            <a:avLst/>
          </a:prstGeom>
          <a:noFill/>
        </p:spPr>
        <p:txBody>
          <a:bodyPr wrap="none" rtlCol="0">
            <a:spAutoFit/>
          </a:bodyPr>
          <a:lstStyle/>
          <a:p>
            <a:r>
              <a:rPr lang="en-IE" sz="4800" b="1" dirty="0" smtClean="0">
                <a:solidFill>
                  <a:srgbClr val="FF0000"/>
                </a:solidFill>
              </a:rPr>
              <a:t>?</a:t>
            </a:r>
            <a:endParaRPr lang="en-GB" b="1" dirty="0">
              <a:solidFill>
                <a:srgbClr val="FF0000"/>
              </a:solidFill>
            </a:endParaRPr>
          </a:p>
        </p:txBody>
      </p:sp>
    </p:spTree>
    <p:extLst>
      <p:ext uri="{BB962C8B-B14F-4D97-AF65-F5344CB8AC3E}">
        <p14:creationId xmlns:p14="http://schemas.microsoft.com/office/powerpoint/2010/main" val="4175053192"/>
      </p:ext>
    </p:extLst>
  </p:cSld>
  <p:clrMapOvr>
    <a:masterClrMapping/>
  </p:clrMapOvr>
  <p:transition advClick="0"/>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1520" y="1096426"/>
            <a:ext cx="8640960" cy="5324535"/>
          </a:xfrm>
          <a:prstGeom prst="rect">
            <a:avLst/>
          </a:prstGeom>
        </p:spPr>
        <p:txBody>
          <a:bodyPr wrap="square">
            <a:spAutoFit/>
          </a:bodyPr>
          <a:lstStyle/>
          <a:p>
            <a:pPr marL="457200" indent="-457200">
              <a:buClr>
                <a:schemeClr val="accent6">
                  <a:lumMod val="50000"/>
                </a:schemeClr>
              </a:buClr>
              <a:buFont typeface="Wingdings 3" panose="05040102010807070707" pitchFamily="18" charset="2"/>
              <a:buChar char=""/>
            </a:pPr>
            <a:r>
              <a:rPr lang="en-US" sz="1700" dirty="0"/>
              <a:t>As you progress through your course you will do lots of work with your teachers on how to approach </a:t>
            </a:r>
            <a:r>
              <a:rPr lang="en-US" sz="1700" dirty="0" smtClean="0"/>
              <a:t>exam questions</a:t>
            </a:r>
            <a:r>
              <a:rPr lang="en-US" sz="1700" dirty="0"/>
              <a:t>. Here are just a couple of general tips to help you out:</a:t>
            </a:r>
          </a:p>
          <a:p>
            <a:pPr marL="457200" indent="-457200">
              <a:buClr>
                <a:schemeClr val="accent6">
                  <a:lumMod val="50000"/>
                </a:schemeClr>
              </a:buClr>
              <a:buFont typeface="+mj-lt"/>
              <a:buAutoNum type="arabicPeriod"/>
            </a:pPr>
            <a:r>
              <a:rPr lang="en-US" sz="1700" dirty="0" smtClean="0"/>
              <a:t>When </a:t>
            </a:r>
            <a:r>
              <a:rPr lang="en-US" sz="1700" dirty="0"/>
              <a:t>you read a question, look for </a:t>
            </a:r>
            <a:r>
              <a:rPr lang="en-US" sz="1700" b="1" dirty="0"/>
              <a:t>three things:</a:t>
            </a:r>
          </a:p>
          <a:p>
            <a:pPr marL="795338" indent="-338138">
              <a:buClr>
                <a:schemeClr val="accent6">
                  <a:lumMod val="50000"/>
                </a:schemeClr>
              </a:buClr>
              <a:buFont typeface="+mj-lt"/>
              <a:buAutoNum type="alphaLcParenR"/>
            </a:pPr>
            <a:r>
              <a:rPr lang="en-US" sz="1700" dirty="0" smtClean="0"/>
              <a:t>The </a:t>
            </a:r>
            <a:r>
              <a:rPr lang="en-US" sz="1700" b="1" dirty="0">
                <a:solidFill>
                  <a:srgbClr val="FF0000"/>
                </a:solidFill>
              </a:rPr>
              <a:t>command word.</a:t>
            </a:r>
            <a:r>
              <a:rPr lang="en-US" sz="1700" dirty="0"/>
              <a:t> This tells you to ‘describe’, ‘analyse’, ‘assess’ etc. It is important because </a:t>
            </a:r>
            <a:r>
              <a:rPr lang="en-US" sz="1700" dirty="0" smtClean="0"/>
              <a:t>it lets </a:t>
            </a:r>
            <a:r>
              <a:rPr lang="en-US" sz="1700" dirty="0"/>
              <a:t>you know which skills and assessment objectives are being assessed in your answer. Make </a:t>
            </a:r>
            <a:r>
              <a:rPr lang="en-US" sz="1700" dirty="0" smtClean="0"/>
              <a:t>sure you </a:t>
            </a:r>
            <a:r>
              <a:rPr lang="en-US" sz="1700" dirty="0"/>
              <a:t>know what each command word is asking for.</a:t>
            </a:r>
          </a:p>
          <a:p>
            <a:pPr marL="795338" indent="-338138">
              <a:buClr>
                <a:schemeClr val="accent6">
                  <a:lumMod val="50000"/>
                </a:schemeClr>
              </a:buClr>
              <a:buFont typeface="+mj-lt"/>
              <a:buAutoNum type="alphaLcParenR"/>
            </a:pPr>
            <a:r>
              <a:rPr lang="en-US" sz="1700" dirty="0" smtClean="0"/>
              <a:t>The </a:t>
            </a:r>
            <a:r>
              <a:rPr lang="en-US" sz="1700" b="1" dirty="0">
                <a:solidFill>
                  <a:srgbClr val="FF0000"/>
                </a:solidFill>
              </a:rPr>
              <a:t>number of marks</a:t>
            </a:r>
            <a:r>
              <a:rPr lang="en-US" sz="1700" dirty="0">
                <a:solidFill>
                  <a:srgbClr val="FF0000"/>
                </a:solidFill>
              </a:rPr>
              <a:t> </a:t>
            </a:r>
            <a:r>
              <a:rPr lang="en-US" sz="1700" dirty="0"/>
              <a:t>given. This gives you information about how to answer the question </a:t>
            </a:r>
            <a:r>
              <a:rPr lang="en-US" sz="1700" dirty="0" smtClean="0"/>
              <a:t>because you </a:t>
            </a:r>
            <a:r>
              <a:rPr lang="en-US" sz="1700" dirty="0"/>
              <a:t>can see whether marks are given for each skill demonstrated (with low-mark answers) or for </a:t>
            </a:r>
            <a:r>
              <a:rPr lang="en-US" sz="1700" dirty="0" smtClean="0"/>
              <a:t>the level </a:t>
            </a:r>
            <a:r>
              <a:rPr lang="en-US" sz="1700" dirty="0"/>
              <a:t>of response (higher mark answers). Understanding how to gain marks means that you can </a:t>
            </a:r>
            <a:r>
              <a:rPr lang="en-US" sz="1700" dirty="0" smtClean="0"/>
              <a:t>self-check your </a:t>
            </a:r>
            <a:r>
              <a:rPr lang="en-US" sz="1700" dirty="0"/>
              <a:t>answers to see whether you have given the examiner what they need in order to </a:t>
            </a:r>
            <a:r>
              <a:rPr lang="en-US" sz="1700" dirty="0" smtClean="0"/>
              <a:t>award you </a:t>
            </a:r>
            <a:r>
              <a:rPr lang="en-US" sz="1700" dirty="0"/>
              <a:t>full marks.</a:t>
            </a:r>
          </a:p>
          <a:p>
            <a:pPr marL="795338" indent="-338138">
              <a:buClr>
                <a:schemeClr val="accent6">
                  <a:lumMod val="50000"/>
                </a:schemeClr>
              </a:buClr>
              <a:buFont typeface="+mj-lt"/>
              <a:buAutoNum type="alphaLcParenR"/>
            </a:pPr>
            <a:r>
              <a:rPr lang="en-US" sz="1700" dirty="0" smtClean="0"/>
              <a:t>The </a:t>
            </a:r>
            <a:r>
              <a:rPr lang="en-US" sz="1700" b="1" dirty="0">
                <a:solidFill>
                  <a:srgbClr val="FF0000"/>
                </a:solidFill>
              </a:rPr>
              <a:t>relevant theory</a:t>
            </a:r>
            <a:r>
              <a:rPr lang="en-US" sz="1700" b="1" dirty="0"/>
              <a:t>.</a:t>
            </a:r>
            <a:r>
              <a:rPr lang="en-US" sz="1700" dirty="0"/>
              <a:t> Each question is testing your understanding of a piece of theory from </a:t>
            </a:r>
            <a:r>
              <a:rPr lang="en-US" sz="1700" dirty="0" smtClean="0"/>
              <a:t>the unit </a:t>
            </a:r>
            <a:r>
              <a:rPr lang="en-US" sz="1700" dirty="0"/>
              <a:t>specification. You may have to apply this to a specific context, but before this you need to </a:t>
            </a:r>
            <a:r>
              <a:rPr lang="en-US" sz="1700" dirty="0" smtClean="0"/>
              <a:t>be clear </a:t>
            </a:r>
            <a:r>
              <a:rPr lang="en-US" sz="1700" dirty="0"/>
              <a:t>on what the theory is. In this book the questions all relate to the chapter they are in, so this </a:t>
            </a:r>
            <a:r>
              <a:rPr lang="en-US" sz="1700" dirty="0" smtClean="0"/>
              <a:t>is pretty </a:t>
            </a:r>
            <a:r>
              <a:rPr lang="en-US" sz="1700" dirty="0"/>
              <a:t>easy, but get in the habit now of thinking about the key pieces of theory before you start </a:t>
            </a:r>
            <a:r>
              <a:rPr lang="en-US" sz="1700" dirty="0" smtClean="0"/>
              <a:t>to write </a:t>
            </a:r>
            <a:r>
              <a:rPr lang="en-US" sz="1700" dirty="0"/>
              <a:t>your answers.</a:t>
            </a:r>
          </a:p>
        </p:txBody>
      </p:sp>
      <p:sp>
        <p:nvSpPr>
          <p:cNvPr id="6" name="Title 1"/>
          <p:cNvSpPr>
            <a:spLocks noGrp="1"/>
          </p:cNvSpPr>
          <p:nvPr>
            <p:ph type="title"/>
          </p:nvPr>
        </p:nvSpPr>
        <p:spPr>
          <a:xfrm>
            <a:off x="35496" y="72008"/>
            <a:ext cx="7704856" cy="620688"/>
          </a:xfrm>
        </p:spPr>
        <p:txBody>
          <a:bodyPr>
            <a:noAutofit/>
          </a:bodyPr>
          <a:lstStyle/>
          <a:p>
            <a:r>
              <a:rPr lang="en-GB" sz="3900" b="1" dirty="0" smtClean="0"/>
              <a:t>1 – Answering Exam</a:t>
            </a:r>
            <a:r>
              <a:rPr lang="en-GB" sz="3900" dirty="0" smtClean="0"/>
              <a:t>-Style Questions</a:t>
            </a:r>
            <a:endParaRPr lang="en-GB" sz="3900" b="1" dirty="0" smtClean="0"/>
          </a:p>
        </p:txBody>
      </p:sp>
    </p:spTree>
    <p:extLst>
      <p:ext uri="{BB962C8B-B14F-4D97-AF65-F5344CB8AC3E}">
        <p14:creationId xmlns:p14="http://schemas.microsoft.com/office/powerpoint/2010/main" val="468325192"/>
      </p:ext>
    </p:extLst>
  </p:cSld>
  <p:clrMapOvr>
    <a:masterClrMapping/>
  </p:clrMapOvr>
  <p:transition advClick="0"/>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1520" y="1096426"/>
            <a:ext cx="8640960" cy="5632311"/>
          </a:xfrm>
          <a:prstGeom prst="rect">
            <a:avLst/>
          </a:prstGeom>
        </p:spPr>
        <p:txBody>
          <a:bodyPr wrap="square">
            <a:spAutoFit/>
          </a:bodyPr>
          <a:lstStyle/>
          <a:p>
            <a:pPr marL="457200" indent="-457200">
              <a:buClr>
                <a:schemeClr val="accent6">
                  <a:lumMod val="50000"/>
                </a:schemeClr>
              </a:buClr>
              <a:buFont typeface="+mj-lt"/>
              <a:buAutoNum type="arabicPeriod" startAt="2"/>
            </a:pPr>
            <a:r>
              <a:rPr lang="en-US" sz="2000" dirty="0"/>
              <a:t>Application is the skill of writing in context. To help you develop this skill when you read business </a:t>
            </a:r>
            <a:r>
              <a:rPr lang="en-US" sz="2000" dirty="0" smtClean="0"/>
              <a:t>case studies</a:t>
            </a:r>
            <a:r>
              <a:rPr lang="en-US" sz="2000" dirty="0"/>
              <a:t>, as part of your wider reading and in sections B and C of the unit 1 exam paper, make brief </a:t>
            </a:r>
            <a:r>
              <a:rPr lang="en-US" sz="2000" dirty="0" smtClean="0"/>
              <a:t>notes using </a:t>
            </a:r>
            <a:r>
              <a:rPr lang="en-US" sz="2000" dirty="0"/>
              <a:t>the acronym LOSER. Then draw on these notes when applying theory to the business:</a:t>
            </a:r>
          </a:p>
          <a:p>
            <a:pPr marL="795338" indent="-388938">
              <a:buClr>
                <a:schemeClr val="accent6">
                  <a:lumMod val="50000"/>
                </a:schemeClr>
              </a:buClr>
              <a:buFont typeface="Wingdings 3" panose="05040102010807070707" pitchFamily="18" charset="2"/>
              <a:buChar char=""/>
              <a:tabLst>
                <a:tab pos="914400" algn="l"/>
              </a:tabLst>
            </a:pPr>
            <a:r>
              <a:rPr lang="en-US" sz="2000" b="1" dirty="0"/>
              <a:t>LO</a:t>
            </a:r>
            <a:r>
              <a:rPr lang="en-US" sz="2000" dirty="0"/>
              <a:t> stands for long-term and short-term objectives</a:t>
            </a:r>
          </a:p>
          <a:p>
            <a:pPr marL="795338" indent="-388938">
              <a:buClr>
                <a:schemeClr val="accent6">
                  <a:lumMod val="50000"/>
                </a:schemeClr>
              </a:buClr>
              <a:buFont typeface="Wingdings 3" panose="05040102010807070707" pitchFamily="18" charset="2"/>
              <a:buChar char=""/>
              <a:tabLst>
                <a:tab pos="914400" algn="l"/>
              </a:tabLst>
            </a:pPr>
            <a:r>
              <a:rPr lang="en-US" sz="2000" dirty="0"/>
              <a:t>What are the business’s goals, overall and within the situation described in the case study? Any </a:t>
            </a:r>
            <a:r>
              <a:rPr lang="en-US" sz="2000" dirty="0" smtClean="0"/>
              <a:t>issues you </a:t>
            </a:r>
            <a:r>
              <a:rPr lang="en-US" sz="2000" dirty="0"/>
              <a:t>highlight or suggested actions you identify should be relevant to the objectives of the business.</a:t>
            </a:r>
          </a:p>
          <a:p>
            <a:pPr marL="795338" indent="-388938">
              <a:buClr>
                <a:schemeClr val="accent6">
                  <a:lumMod val="50000"/>
                </a:schemeClr>
              </a:buClr>
              <a:buFont typeface="Wingdings 3" panose="05040102010807070707" pitchFamily="18" charset="2"/>
              <a:buChar char=""/>
              <a:tabLst>
                <a:tab pos="914400" algn="l"/>
              </a:tabLst>
            </a:pPr>
            <a:r>
              <a:rPr lang="en-US" sz="2000" b="1" dirty="0"/>
              <a:t>S</a:t>
            </a:r>
            <a:r>
              <a:rPr lang="en-US" sz="2000" dirty="0"/>
              <a:t> stands for stakeholders</a:t>
            </a:r>
          </a:p>
          <a:p>
            <a:pPr marL="795338" indent="-388938">
              <a:buClr>
                <a:schemeClr val="accent6">
                  <a:lumMod val="50000"/>
                </a:schemeClr>
              </a:buClr>
              <a:buFont typeface="Wingdings 3" panose="05040102010807070707" pitchFamily="18" charset="2"/>
              <a:buChar char=""/>
              <a:tabLst>
                <a:tab pos="914400" algn="l"/>
              </a:tabLst>
            </a:pPr>
            <a:r>
              <a:rPr lang="en-US" sz="2000" dirty="0"/>
              <a:t>What groups of individuals have an interest in this business? Be as specific as you can, using the </a:t>
            </a:r>
            <a:r>
              <a:rPr lang="en-US" sz="2000" dirty="0" smtClean="0"/>
              <a:t>names of </a:t>
            </a:r>
            <a:r>
              <a:rPr lang="en-US" sz="2000" dirty="0"/>
              <a:t>owners, for example, or listing the different suppliers if these are mentioned in the case study.</a:t>
            </a:r>
          </a:p>
          <a:p>
            <a:pPr marL="795338" indent="-388938">
              <a:buClr>
                <a:schemeClr val="accent6">
                  <a:lumMod val="50000"/>
                </a:schemeClr>
              </a:buClr>
              <a:buFont typeface="Wingdings 3" panose="05040102010807070707" pitchFamily="18" charset="2"/>
              <a:buChar char=""/>
              <a:tabLst>
                <a:tab pos="914400" algn="l"/>
              </a:tabLst>
            </a:pPr>
            <a:r>
              <a:rPr lang="en-US" sz="2000" b="1" dirty="0"/>
              <a:t>E</a:t>
            </a:r>
            <a:r>
              <a:rPr lang="en-US" sz="2000" dirty="0"/>
              <a:t> stands for </a:t>
            </a:r>
            <a:r>
              <a:rPr lang="en-US" sz="2000" dirty="0" smtClean="0"/>
              <a:t>environment</a:t>
            </a:r>
            <a:endParaRPr lang="en-US" sz="2000" dirty="0"/>
          </a:p>
          <a:p>
            <a:pPr marL="795338" indent="-388938">
              <a:buClr>
                <a:schemeClr val="accent6">
                  <a:lumMod val="50000"/>
                </a:schemeClr>
              </a:buClr>
              <a:buFont typeface="Wingdings 3" panose="05040102010807070707" pitchFamily="18" charset="2"/>
              <a:buChar char=""/>
              <a:tabLst>
                <a:tab pos="914400" algn="l"/>
              </a:tabLst>
            </a:pPr>
            <a:r>
              <a:rPr lang="en-US" sz="2000" dirty="0"/>
              <a:t>Used here, this E refers to everything to do with the environment in which the business operates.</a:t>
            </a:r>
          </a:p>
        </p:txBody>
      </p:sp>
      <p:sp>
        <p:nvSpPr>
          <p:cNvPr id="6" name="Title 1"/>
          <p:cNvSpPr>
            <a:spLocks noGrp="1"/>
          </p:cNvSpPr>
          <p:nvPr>
            <p:ph type="title"/>
          </p:nvPr>
        </p:nvSpPr>
        <p:spPr>
          <a:xfrm>
            <a:off x="35496" y="72008"/>
            <a:ext cx="7704856" cy="620688"/>
          </a:xfrm>
        </p:spPr>
        <p:txBody>
          <a:bodyPr>
            <a:noAutofit/>
          </a:bodyPr>
          <a:lstStyle/>
          <a:p>
            <a:r>
              <a:rPr lang="en-GB" sz="3900" b="1" dirty="0" smtClean="0"/>
              <a:t>1 – Answering Exam</a:t>
            </a:r>
            <a:r>
              <a:rPr lang="en-GB" sz="3900" dirty="0" smtClean="0"/>
              <a:t>-Style Questions</a:t>
            </a:r>
            <a:endParaRPr lang="en-GB" sz="3900" b="1" dirty="0" smtClean="0"/>
          </a:p>
        </p:txBody>
      </p:sp>
    </p:spTree>
    <p:extLst>
      <p:ext uri="{BB962C8B-B14F-4D97-AF65-F5344CB8AC3E}">
        <p14:creationId xmlns:p14="http://schemas.microsoft.com/office/powerpoint/2010/main" val="3329640905"/>
      </p:ext>
    </p:extLst>
  </p:cSld>
  <p:clrMapOvr>
    <a:masterClrMapping/>
  </p:clrMapOvr>
  <p:transition advClick="0"/>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1520" y="1096426"/>
            <a:ext cx="8640960" cy="5586145"/>
          </a:xfrm>
          <a:prstGeom prst="rect">
            <a:avLst/>
          </a:prstGeom>
        </p:spPr>
        <p:txBody>
          <a:bodyPr wrap="square">
            <a:spAutoFit/>
          </a:bodyPr>
          <a:lstStyle/>
          <a:p>
            <a:pPr marL="457200" indent="-457200">
              <a:buClr>
                <a:schemeClr val="accent6">
                  <a:lumMod val="50000"/>
                </a:schemeClr>
              </a:buClr>
              <a:buFont typeface="Wingdings 3" panose="05040102010807070707" pitchFamily="18" charset="2"/>
              <a:buChar char=""/>
            </a:pPr>
            <a:r>
              <a:rPr lang="en-US" sz="1700" dirty="0"/>
              <a:t>Consider (briefly) the following:</a:t>
            </a:r>
          </a:p>
          <a:p>
            <a:pPr marL="863600" indent="-406400">
              <a:buClr>
                <a:schemeClr val="accent6">
                  <a:lumMod val="50000"/>
                </a:schemeClr>
              </a:buClr>
              <a:buFont typeface="Wingdings" panose="05000000000000000000" pitchFamily="2" charset="2"/>
              <a:buChar char="v"/>
            </a:pPr>
            <a:r>
              <a:rPr lang="en-US" sz="1700" dirty="0" smtClean="0"/>
              <a:t>The </a:t>
            </a:r>
            <a:r>
              <a:rPr lang="en-US" sz="1700" dirty="0"/>
              <a:t>market in which the business competes</a:t>
            </a:r>
          </a:p>
          <a:p>
            <a:pPr marL="863600" indent="-406400">
              <a:buClr>
                <a:schemeClr val="accent6">
                  <a:lumMod val="50000"/>
                </a:schemeClr>
              </a:buClr>
              <a:buFont typeface="Wingdings" panose="05000000000000000000" pitchFamily="2" charset="2"/>
              <a:buChar char="v"/>
            </a:pPr>
            <a:r>
              <a:rPr lang="en-US" sz="1700" dirty="0" smtClean="0"/>
              <a:t>Major </a:t>
            </a:r>
            <a:r>
              <a:rPr lang="en-US" sz="1700" dirty="0"/>
              <a:t>competitors</a:t>
            </a:r>
          </a:p>
          <a:p>
            <a:pPr marL="863600" indent="-406400">
              <a:buClr>
                <a:schemeClr val="accent6">
                  <a:lumMod val="50000"/>
                </a:schemeClr>
              </a:buClr>
              <a:buFont typeface="Wingdings" panose="05000000000000000000" pitchFamily="2" charset="2"/>
              <a:buChar char="v"/>
            </a:pPr>
            <a:r>
              <a:rPr lang="en-US" sz="1700" dirty="0" smtClean="0"/>
              <a:t>Trends </a:t>
            </a:r>
            <a:r>
              <a:rPr lang="en-US" sz="1700" dirty="0"/>
              <a:t>in the market</a:t>
            </a:r>
          </a:p>
          <a:p>
            <a:pPr marL="863600" indent="-406400">
              <a:buClr>
                <a:schemeClr val="accent6">
                  <a:lumMod val="50000"/>
                </a:schemeClr>
              </a:buClr>
              <a:buFont typeface="Wingdings" panose="05000000000000000000" pitchFamily="2" charset="2"/>
              <a:buChar char="v"/>
            </a:pPr>
            <a:r>
              <a:rPr lang="en-US" sz="1700" dirty="0" smtClean="0"/>
              <a:t>Economic </a:t>
            </a:r>
            <a:r>
              <a:rPr lang="en-US" sz="1700" dirty="0"/>
              <a:t>conditions</a:t>
            </a:r>
          </a:p>
          <a:p>
            <a:pPr marL="863600" indent="-406400">
              <a:buClr>
                <a:schemeClr val="accent6">
                  <a:lumMod val="50000"/>
                </a:schemeClr>
              </a:buClr>
              <a:buFont typeface="Wingdings" panose="05000000000000000000" pitchFamily="2" charset="2"/>
              <a:buChar char="v"/>
            </a:pPr>
            <a:r>
              <a:rPr lang="en-US" sz="1700" dirty="0" smtClean="0"/>
              <a:t>Any </a:t>
            </a:r>
            <a:r>
              <a:rPr lang="en-US" sz="1700" dirty="0"/>
              <a:t>other relevant SLEPT factors. SLEPT stands for: Social, Legal, Economic, Political, Technological.</a:t>
            </a:r>
          </a:p>
          <a:p>
            <a:pPr marL="457200" indent="-457200">
              <a:buClr>
                <a:schemeClr val="accent6">
                  <a:lumMod val="50000"/>
                </a:schemeClr>
              </a:buClr>
              <a:buFont typeface="Wingdings 3" panose="05040102010807070707" pitchFamily="18" charset="2"/>
              <a:buChar char=""/>
            </a:pPr>
            <a:r>
              <a:rPr lang="en-US" sz="1700" dirty="0"/>
              <a:t>It is an acronym commonly used to embrace all aspects of the business environment.</a:t>
            </a:r>
          </a:p>
          <a:p>
            <a:pPr marL="457200" indent="-457200">
              <a:buClr>
                <a:schemeClr val="accent6">
                  <a:lumMod val="50000"/>
                </a:schemeClr>
              </a:buClr>
              <a:buFont typeface="Wingdings 3" panose="05040102010807070707" pitchFamily="18" charset="2"/>
              <a:buChar char=""/>
            </a:pPr>
            <a:r>
              <a:rPr lang="en-US" sz="1700" b="1" dirty="0"/>
              <a:t>R</a:t>
            </a:r>
            <a:r>
              <a:rPr lang="en-US" sz="1700" dirty="0"/>
              <a:t> stands for resources.</a:t>
            </a:r>
          </a:p>
          <a:p>
            <a:pPr marL="457200" indent="-457200">
              <a:buClr>
                <a:schemeClr val="accent6">
                  <a:lumMod val="50000"/>
                </a:schemeClr>
              </a:buClr>
              <a:buFont typeface="Wingdings 3" panose="05040102010807070707" pitchFamily="18" charset="2"/>
              <a:buChar char=""/>
            </a:pPr>
            <a:r>
              <a:rPr lang="en-US" sz="1700" dirty="0"/>
              <a:t>The E above asks you to look at factors which are beyond the business’s control – these apply to all </a:t>
            </a:r>
            <a:r>
              <a:rPr lang="en-US" sz="1700" dirty="0" smtClean="0"/>
              <a:t>firms in </a:t>
            </a:r>
            <a:r>
              <a:rPr lang="en-US" sz="1700" dirty="0"/>
              <a:t>the market. Resources are factors which are specific to the business and are not available to </a:t>
            </a:r>
            <a:r>
              <a:rPr lang="en-US" sz="1700" dirty="0" smtClean="0"/>
              <a:t>all firms</a:t>
            </a:r>
            <a:r>
              <a:rPr lang="en-US" sz="1700" dirty="0"/>
              <a:t>… the opposite. Using resources effectively can give a firm a source of competitive advantage. </a:t>
            </a:r>
            <a:r>
              <a:rPr lang="en-US" sz="1700" dirty="0" smtClean="0"/>
              <a:t>This means </a:t>
            </a:r>
            <a:r>
              <a:rPr lang="en-US" sz="1700" dirty="0"/>
              <a:t>a way to gain customers over competitors. Resources could include:</a:t>
            </a:r>
          </a:p>
          <a:p>
            <a:pPr marL="863600" indent="-406400">
              <a:buClr>
                <a:schemeClr val="accent6">
                  <a:lumMod val="50000"/>
                </a:schemeClr>
              </a:buClr>
              <a:buFont typeface="Wingdings" panose="05000000000000000000" pitchFamily="2" charset="2"/>
              <a:buChar char="v"/>
            </a:pPr>
            <a:r>
              <a:rPr lang="en-US" sz="1700" dirty="0" smtClean="0"/>
              <a:t>Special </a:t>
            </a:r>
            <a:r>
              <a:rPr lang="en-US" sz="1700" dirty="0"/>
              <a:t>staff skills and expertise</a:t>
            </a:r>
          </a:p>
          <a:p>
            <a:pPr marL="863600" indent="-406400">
              <a:buClr>
                <a:schemeClr val="accent6">
                  <a:lumMod val="50000"/>
                </a:schemeClr>
              </a:buClr>
              <a:buFont typeface="Wingdings" panose="05000000000000000000" pitchFamily="2" charset="2"/>
              <a:buChar char="v"/>
            </a:pPr>
            <a:r>
              <a:rPr lang="en-US" sz="1700" dirty="0" smtClean="0"/>
              <a:t>Money </a:t>
            </a:r>
            <a:r>
              <a:rPr lang="en-US" sz="1700" dirty="0"/>
              <a:t>in the bank</a:t>
            </a:r>
          </a:p>
          <a:p>
            <a:pPr marL="863600" indent="-406400">
              <a:buClr>
                <a:schemeClr val="accent6">
                  <a:lumMod val="50000"/>
                </a:schemeClr>
              </a:buClr>
              <a:buFont typeface="Wingdings" panose="05000000000000000000" pitchFamily="2" charset="2"/>
              <a:buChar char="v"/>
            </a:pPr>
            <a:r>
              <a:rPr lang="en-US" sz="1700" dirty="0" smtClean="0"/>
              <a:t>A </a:t>
            </a:r>
            <a:r>
              <a:rPr lang="en-US" sz="1700" dirty="0"/>
              <a:t>good reputation</a:t>
            </a:r>
          </a:p>
          <a:p>
            <a:pPr marL="863600" indent="-406400">
              <a:buClr>
                <a:schemeClr val="accent6">
                  <a:lumMod val="50000"/>
                </a:schemeClr>
              </a:buClr>
              <a:buFont typeface="Wingdings" panose="05000000000000000000" pitchFamily="2" charset="2"/>
              <a:buChar char="v"/>
            </a:pPr>
            <a:r>
              <a:rPr lang="en-US" sz="1700" dirty="0" smtClean="0"/>
              <a:t>Strong </a:t>
            </a:r>
            <a:r>
              <a:rPr lang="en-US" sz="1700" dirty="0"/>
              <a:t>brands</a:t>
            </a:r>
          </a:p>
          <a:p>
            <a:pPr marL="863600" indent="-406400">
              <a:buClr>
                <a:schemeClr val="accent6">
                  <a:lumMod val="50000"/>
                </a:schemeClr>
              </a:buClr>
              <a:buFont typeface="Wingdings" panose="05000000000000000000" pitchFamily="2" charset="2"/>
              <a:buChar char="v"/>
            </a:pPr>
            <a:r>
              <a:rPr lang="en-US" sz="1700" dirty="0" smtClean="0"/>
              <a:t>A </a:t>
            </a:r>
            <a:r>
              <a:rPr lang="en-US" sz="1700" dirty="0"/>
              <a:t>secure customer base</a:t>
            </a:r>
          </a:p>
          <a:p>
            <a:pPr marL="863600" indent="-406400">
              <a:buClr>
                <a:schemeClr val="accent6">
                  <a:lumMod val="50000"/>
                </a:schemeClr>
              </a:buClr>
              <a:buFont typeface="Wingdings" panose="05000000000000000000" pitchFamily="2" charset="2"/>
              <a:buChar char="v"/>
            </a:pPr>
            <a:r>
              <a:rPr lang="en-US" sz="1700" dirty="0" smtClean="0"/>
              <a:t>Access </a:t>
            </a:r>
            <a:r>
              <a:rPr lang="en-US" sz="1700" dirty="0"/>
              <a:t>to particularly high quality raw materials, or to low cost materials.</a:t>
            </a:r>
          </a:p>
        </p:txBody>
      </p:sp>
      <p:sp>
        <p:nvSpPr>
          <p:cNvPr id="6" name="Title 1"/>
          <p:cNvSpPr>
            <a:spLocks noGrp="1"/>
          </p:cNvSpPr>
          <p:nvPr>
            <p:ph type="title"/>
          </p:nvPr>
        </p:nvSpPr>
        <p:spPr>
          <a:xfrm>
            <a:off x="35496" y="72008"/>
            <a:ext cx="7704856" cy="620688"/>
          </a:xfrm>
        </p:spPr>
        <p:txBody>
          <a:bodyPr>
            <a:noAutofit/>
          </a:bodyPr>
          <a:lstStyle/>
          <a:p>
            <a:r>
              <a:rPr lang="en-GB" sz="3900" b="1" dirty="0" smtClean="0"/>
              <a:t>1 – Answering Exam</a:t>
            </a:r>
            <a:r>
              <a:rPr lang="en-GB" sz="3900" dirty="0" smtClean="0"/>
              <a:t>-Style Questions</a:t>
            </a:r>
            <a:endParaRPr lang="en-GB" sz="3900" b="1" dirty="0" smtClean="0"/>
          </a:p>
        </p:txBody>
      </p:sp>
    </p:spTree>
    <p:extLst>
      <p:ext uri="{BB962C8B-B14F-4D97-AF65-F5344CB8AC3E}">
        <p14:creationId xmlns:p14="http://schemas.microsoft.com/office/powerpoint/2010/main" val="1674498760"/>
      </p:ext>
    </p:extLst>
  </p:cSld>
  <p:clrMapOvr>
    <a:masterClrMapping/>
  </p:clrMapOvr>
  <p:transition advClick="0"/>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1520" y="1096426"/>
            <a:ext cx="8568952" cy="5632311"/>
          </a:xfrm>
          <a:prstGeom prst="rect">
            <a:avLst/>
          </a:prstGeom>
        </p:spPr>
        <p:txBody>
          <a:bodyPr wrap="square">
            <a:spAutoFit/>
          </a:bodyPr>
          <a:lstStyle/>
          <a:p>
            <a:pPr>
              <a:buClr>
                <a:schemeClr val="accent6">
                  <a:lumMod val="50000"/>
                </a:schemeClr>
              </a:buClr>
            </a:pPr>
            <a:r>
              <a:rPr lang="en-US" sz="2000" b="1" dirty="0">
                <a:solidFill>
                  <a:srgbClr val="002060"/>
                </a:solidFill>
              </a:rPr>
              <a:t>Organisation in the public sector</a:t>
            </a:r>
          </a:p>
          <a:p>
            <a:pPr marL="360363" indent="-360363">
              <a:buClr>
                <a:schemeClr val="accent6">
                  <a:lumMod val="50000"/>
                </a:schemeClr>
              </a:buClr>
              <a:buFont typeface="Wingdings 3" panose="05040102010807070707" pitchFamily="18" charset="2"/>
              <a:buChar char=""/>
            </a:pPr>
            <a:r>
              <a:rPr lang="en-US" sz="2000" dirty="0">
                <a:solidFill>
                  <a:srgbClr val="002060"/>
                </a:solidFill>
              </a:rPr>
              <a:t>The NHS was established in the UK in 1948 to provide a comprehensive health service to improve physical and mental health through prevention, diagnosis and treatment. It was always said that this treatment should be 'from cradle to grave'.</a:t>
            </a:r>
          </a:p>
          <a:p>
            <a:pPr marL="360363" indent="-360363">
              <a:buClr>
                <a:schemeClr val="accent6">
                  <a:lumMod val="50000"/>
                </a:schemeClr>
              </a:buClr>
              <a:buFont typeface="Wingdings 3" panose="05040102010807070707" pitchFamily="18" charset="2"/>
              <a:buChar char=""/>
            </a:pPr>
            <a:r>
              <a:rPr lang="en-US" sz="2000" dirty="0">
                <a:solidFill>
                  <a:srgbClr val="002060"/>
                </a:solidFill>
              </a:rPr>
              <a:t>Over the years the organisational structure has changed repeatedly as different political parties have tried to get the best value for money from an organisation that now employs over a million </a:t>
            </a:r>
            <a:r>
              <a:rPr lang="en-US" sz="2000" dirty="0" smtClean="0">
                <a:solidFill>
                  <a:srgbClr val="002060"/>
                </a:solidFill>
              </a:rPr>
              <a:t>people.</a:t>
            </a:r>
          </a:p>
          <a:p>
            <a:pPr marL="360363" indent="-360363">
              <a:buClr>
                <a:schemeClr val="accent6">
                  <a:lumMod val="50000"/>
                </a:schemeClr>
              </a:buClr>
              <a:buFont typeface="Wingdings 3" panose="05040102010807070707" pitchFamily="18" charset="2"/>
              <a:buChar char=""/>
            </a:pPr>
            <a:r>
              <a:rPr lang="en-US" sz="2000" dirty="0" smtClean="0">
                <a:solidFill>
                  <a:srgbClr val="002060"/>
                </a:solidFill>
              </a:rPr>
              <a:t>The </a:t>
            </a:r>
            <a:r>
              <a:rPr lang="en-US" sz="2000" dirty="0">
                <a:solidFill>
                  <a:srgbClr val="002060"/>
                </a:solidFill>
              </a:rPr>
              <a:t>existing structure, which is shown in Figure 14 is set for radical alteration by 2012/13. All countries hope to deliver comprehensive, good quality, accessible healthcare at a cost that society is prepared to pay. Internationally, a good health service can be organised in many different ways, for example using insurance, central taxation, local authority management and the private sector</a:t>
            </a:r>
            <a:r>
              <a:rPr lang="en-US" sz="2000" dirty="0" smtClean="0">
                <a:solidFill>
                  <a:srgbClr val="002060"/>
                </a:solidFill>
              </a:rPr>
              <a:t>.</a:t>
            </a:r>
          </a:p>
          <a:p>
            <a:pPr marL="360363" indent="-360363">
              <a:buClr>
                <a:schemeClr val="accent6">
                  <a:lumMod val="50000"/>
                </a:schemeClr>
              </a:buClr>
              <a:buFont typeface="Wingdings 3" panose="05040102010807070707" pitchFamily="18" charset="2"/>
              <a:buChar char=""/>
            </a:pPr>
            <a:r>
              <a:rPr lang="en-US" sz="2000" dirty="0">
                <a:solidFill>
                  <a:srgbClr val="002060"/>
                </a:solidFill>
              </a:rPr>
              <a:t>The management of the NHS has alternated between a centralised structure and a decentralised structure. It is hard to imagine a fully decentralised NHS because ultimately it is accountable to Parliament; also there are huge cost savings to be made from centralised buying. </a:t>
            </a:r>
          </a:p>
        </p:txBody>
      </p:sp>
      <p:sp>
        <p:nvSpPr>
          <p:cNvPr id="6" name="Title 1"/>
          <p:cNvSpPr>
            <a:spLocks noGrp="1"/>
          </p:cNvSpPr>
          <p:nvPr>
            <p:ph type="title"/>
          </p:nvPr>
        </p:nvSpPr>
        <p:spPr>
          <a:xfrm>
            <a:off x="35496" y="72008"/>
            <a:ext cx="7704856" cy="548680"/>
          </a:xfrm>
        </p:spPr>
        <p:txBody>
          <a:bodyPr>
            <a:noAutofit/>
          </a:bodyPr>
          <a:lstStyle/>
          <a:p>
            <a:r>
              <a:rPr lang="en-GB" dirty="0"/>
              <a:t>17.1 – Centralise or Decentralise</a:t>
            </a:r>
            <a:endParaRPr lang="en-GB" sz="4000" dirty="0"/>
          </a:p>
        </p:txBody>
      </p:sp>
      <p:sp>
        <p:nvSpPr>
          <p:cNvPr id="5" name="Round Same Side Corner Rectangle 4">
            <a:hlinkClick r:id="" action="ppaction://noaction"/>
          </p:cNvPr>
          <p:cNvSpPr/>
          <p:nvPr/>
        </p:nvSpPr>
        <p:spPr>
          <a:xfrm>
            <a:off x="6300192" y="661070"/>
            <a:ext cx="648072" cy="360000"/>
          </a:xfrm>
          <a:prstGeom prst="round2SameRect">
            <a:avLst/>
          </a:prstGeom>
          <a:gradFill>
            <a:gsLst>
              <a:gs pos="0">
                <a:srgbClr val="002060"/>
              </a:gs>
              <a:gs pos="50000">
                <a:schemeClr val="tx2">
                  <a:lumMod val="60000"/>
                  <a:lumOff val="40000"/>
                </a:schemeClr>
              </a:gs>
              <a:gs pos="70000">
                <a:schemeClr val="tx2">
                  <a:lumMod val="40000"/>
                  <a:lumOff val="60000"/>
                </a:schemeClr>
              </a:gs>
              <a:gs pos="100000">
                <a:schemeClr val="tx2">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100" b="1" dirty="0" smtClean="0">
                <a:latin typeface="Arial" panose="020B0604020202020204" pitchFamily="34" charset="0"/>
                <a:cs typeface="Arial" panose="020B0604020202020204" pitchFamily="34" charset="0"/>
              </a:rPr>
              <a:t>Page 87</a:t>
            </a:r>
            <a:endParaRPr lang="en-GB" sz="11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646225713"/>
      </p:ext>
    </p:extLst>
  </p:cSld>
  <p:clrMapOvr>
    <a:masterClrMapping/>
  </p:clrMapOvr>
  <p:transition advClick="0"/>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8" name="Straight Connector 17"/>
          <p:cNvCxnSpPr/>
          <p:nvPr/>
        </p:nvCxnSpPr>
        <p:spPr>
          <a:xfrm>
            <a:off x="8100392" y="1844824"/>
            <a:ext cx="0" cy="1295844"/>
          </a:xfrm>
          <a:prstGeom prst="line">
            <a:avLst/>
          </a:prstGeom>
          <a:ln w="76200">
            <a:solidFill>
              <a:srgbClr val="FF0000"/>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flipH="1">
            <a:off x="6156176" y="1844924"/>
            <a:ext cx="42319" cy="4392388"/>
          </a:xfrm>
          <a:prstGeom prst="line">
            <a:avLst/>
          </a:prstGeom>
          <a:ln w="76200">
            <a:solidFill>
              <a:srgbClr val="FF0000"/>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2" name="Rectangle 1"/>
          <p:cNvSpPr/>
          <p:nvPr/>
        </p:nvSpPr>
        <p:spPr>
          <a:xfrm>
            <a:off x="251520" y="1096426"/>
            <a:ext cx="5184576" cy="5647700"/>
          </a:xfrm>
          <a:prstGeom prst="rect">
            <a:avLst/>
          </a:prstGeom>
        </p:spPr>
        <p:txBody>
          <a:bodyPr wrap="square">
            <a:spAutoFit/>
          </a:bodyPr>
          <a:lstStyle/>
          <a:p>
            <a:pPr marL="360363" indent="-360363">
              <a:buClr>
                <a:schemeClr val="accent6">
                  <a:lumMod val="50000"/>
                </a:schemeClr>
              </a:buClr>
              <a:buFont typeface="Wingdings 3" panose="05040102010807070707" pitchFamily="18" charset="2"/>
              <a:buChar char=""/>
            </a:pPr>
            <a:r>
              <a:rPr lang="en-US" sz="1900" dirty="0">
                <a:solidFill>
                  <a:srgbClr val="002060"/>
                </a:solidFill>
              </a:rPr>
              <a:t>However it is sometimes said that a centralised organisational structure may overlook some of the needs of individual patients.</a:t>
            </a:r>
          </a:p>
          <a:p>
            <a:pPr marL="360363" indent="-360363">
              <a:buClr>
                <a:schemeClr val="accent6">
                  <a:lumMod val="50000"/>
                </a:schemeClr>
              </a:buClr>
              <a:buFont typeface="Wingdings 3" panose="05040102010807070707" pitchFamily="18" charset="2"/>
              <a:buChar char=""/>
            </a:pPr>
            <a:r>
              <a:rPr lang="en-US" sz="1900" dirty="0">
                <a:solidFill>
                  <a:srgbClr val="002060"/>
                </a:solidFill>
              </a:rPr>
              <a:t>The latest proposals for change in the NHS organisational structure entail increased power for General Practitioners. This devolvement of power suggests a more decentralised approach. A decentralised structure may mean increasing the number of administrative posts. </a:t>
            </a:r>
            <a:r>
              <a:rPr lang="en-US" sz="1900" dirty="0" smtClean="0">
                <a:solidFill>
                  <a:srgbClr val="002060"/>
                </a:solidFill>
              </a:rPr>
              <a:t>Patient </a:t>
            </a:r>
            <a:r>
              <a:rPr lang="en-US" sz="1900" dirty="0">
                <a:solidFill>
                  <a:srgbClr val="002060"/>
                </a:solidFill>
              </a:rPr>
              <a:t>needs may become a higher priority but at an added cost. Moving back to a centralised structure could leave posts unfilled.</a:t>
            </a:r>
          </a:p>
          <a:p>
            <a:pPr>
              <a:buClr>
                <a:schemeClr val="accent6">
                  <a:lumMod val="50000"/>
                </a:schemeClr>
              </a:buClr>
            </a:pPr>
            <a:r>
              <a:rPr lang="en-US" sz="1900" b="1" dirty="0">
                <a:solidFill>
                  <a:srgbClr val="FF0000"/>
                </a:solidFill>
              </a:rPr>
              <a:t>Questions</a:t>
            </a:r>
          </a:p>
          <a:p>
            <a:pPr marL="457200" indent="-457200">
              <a:buClr>
                <a:schemeClr val="accent6">
                  <a:lumMod val="50000"/>
                </a:schemeClr>
              </a:buClr>
              <a:buFont typeface="+mj-lt"/>
              <a:buAutoNum type="arabicPeriod"/>
            </a:pPr>
            <a:r>
              <a:rPr lang="en-US" sz="1900" dirty="0" smtClean="0">
                <a:solidFill>
                  <a:srgbClr val="FF0000"/>
                </a:solidFill>
              </a:rPr>
              <a:t>How </a:t>
            </a:r>
            <a:r>
              <a:rPr lang="en-US" sz="1900" dirty="0">
                <a:solidFill>
                  <a:srgbClr val="FF0000"/>
                </a:solidFill>
              </a:rPr>
              <a:t>might patient needs be better served in a decentralised NHS?</a:t>
            </a:r>
          </a:p>
          <a:p>
            <a:pPr marL="457200" indent="-457200">
              <a:buClr>
                <a:schemeClr val="accent6">
                  <a:lumMod val="50000"/>
                </a:schemeClr>
              </a:buClr>
              <a:buFont typeface="+mj-lt"/>
              <a:buAutoNum type="arabicPeriod"/>
            </a:pPr>
            <a:r>
              <a:rPr lang="en-US" sz="1900" dirty="0" smtClean="0">
                <a:solidFill>
                  <a:srgbClr val="FF0000"/>
                </a:solidFill>
              </a:rPr>
              <a:t>Could </a:t>
            </a:r>
            <a:r>
              <a:rPr lang="en-US" sz="1900" dirty="0">
                <a:solidFill>
                  <a:srgbClr val="FF0000"/>
                </a:solidFill>
              </a:rPr>
              <a:t>the new system benefit some people more than others? Give examples.</a:t>
            </a:r>
          </a:p>
        </p:txBody>
      </p:sp>
      <p:sp>
        <p:nvSpPr>
          <p:cNvPr id="6" name="Title 1"/>
          <p:cNvSpPr>
            <a:spLocks noGrp="1"/>
          </p:cNvSpPr>
          <p:nvPr>
            <p:ph type="title"/>
          </p:nvPr>
        </p:nvSpPr>
        <p:spPr>
          <a:xfrm>
            <a:off x="35496" y="72008"/>
            <a:ext cx="7704856" cy="548680"/>
          </a:xfrm>
        </p:spPr>
        <p:txBody>
          <a:bodyPr>
            <a:noAutofit/>
          </a:bodyPr>
          <a:lstStyle/>
          <a:p>
            <a:r>
              <a:rPr lang="en-GB" dirty="0" smtClean="0"/>
              <a:t>17.1 </a:t>
            </a:r>
            <a:r>
              <a:rPr lang="en-GB" dirty="0"/>
              <a:t>– </a:t>
            </a:r>
            <a:r>
              <a:rPr lang="en-GB" dirty="0" smtClean="0"/>
              <a:t>Centralise or Decentralise</a:t>
            </a:r>
            <a:endParaRPr lang="en-GB" dirty="0"/>
          </a:p>
        </p:txBody>
      </p:sp>
      <p:sp>
        <p:nvSpPr>
          <p:cNvPr id="5" name="Round Same Side Corner Rectangle 4">
            <a:hlinkClick r:id="" action="ppaction://noaction"/>
          </p:cNvPr>
          <p:cNvSpPr/>
          <p:nvPr/>
        </p:nvSpPr>
        <p:spPr>
          <a:xfrm>
            <a:off x="6300192" y="661070"/>
            <a:ext cx="648072" cy="360000"/>
          </a:xfrm>
          <a:prstGeom prst="round2SameRect">
            <a:avLst/>
          </a:prstGeom>
          <a:gradFill>
            <a:gsLst>
              <a:gs pos="0">
                <a:srgbClr val="002060"/>
              </a:gs>
              <a:gs pos="50000">
                <a:schemeClr val="tx2">
                  <a:lumMod val="60000"/>
                  <a:lumOff val="40000"/>
                </a:schemeClr>
              </a:gs>
              <a:gs pos="70000">
                <a:schemeClr val="tx2">
                  <a:lumMod val="40000"/>
                  <a:lumOff val="60000"/>
                </a:schemeClr>
              </a:gs>
              <a:gs pos="100000">
                <a:schemeClr val="tx2">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100" b="1" dirty="0" smtClean="0">
                <a:latin typeface="Arial" panose="020B0604020202020204" pitchFamily="34" charset="0"/>
                <a:cs typeface="Arial" panose="020B0604020202020204" pitchFamily="34" charset="0"/>
              </a:rPr>
              <a:t>Page 87</a:t>
            </a:r>
            <a:endParaRPr lang="en-GB" sz="1100" b="1" dirty="0">
              <a:latin typeface="Arial" panose="020B0604020202020204" pitchFamily="34" charset="0"/>
              <a:cs typeface="Arial" panose="020B0604020202020204" pitchFamily="34" charset="0"/>
            </a:endParaRPr>
          </a:p>
        </p:txBody>
      </p:sp>
      <p:sp>
        <p:nvSpPr>
          <p:cNvPr id="3" name="Rounded Rectangle 2"/>
          <p:cNvSpPr/>
          <p:nvPr/>
        </p:nvSpPr>
        <p:spPr>
          <a:xfrm>
            <a:off x="6300192" y="1196852"/>
            <a:ext cx="1512168" cy="432048"/>
          </a:xfrm>
          <a:prstGeom prst="roundRect">
            <a:avLst/>
          </a:prstGeom>
          <a:solidFill>
            <a:srgbClr val="FFC000"/>
          </a:solidFill>
          <a:ln>
            <a:noFill/>
          </a:ln>
          <a:effectLst>
            <a:outerShdw blurRad="50800" dist="38100" dir="2700000" algn="tl" rotWithShape="0">
              <a:prstClr val="black">
                <a:alpha val="40000"/>
              </a:prst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normAutofit/>
          </a:bodyPr>
          <a:lstStyle/>
          <a:p>
            <a:pPr algn="ctr"/>
            <a:r>
              <a:rPr lang="en-IE" dirty="0" smtClean="0">
                <a:solidFill>
                  <a:schemeClr val="tx1"/>
                </a:solidFill>
                <a:latin typeface="Arial" panose="020B0604020202020204" pitchFamily="34" charset="0"/>
                <a:cs typeface="Arial" panose="020B0604020202020204" pitchFamily="34" charset="0"/>
              </a:rPr>
              <a:t>Parliament</a:t>
            </a:r>
            <a:endParaRPr lang="en-GB" dirty="0">
              <a:solidFill>
                <a:schemeClr val="tx1"/>
              </a:solidFill>
              <a:latin typeface="Arial" panose="020B0604020202020204" pitchFamily="34" charset="0"/>
              <a:cs typeface="Arial" panose="020B0604020202020204" pitchFamily="34" charset="0"/>
            </a:endParaRPr>
          </a:p>
        </p:txBody>
      </p:sp>
      <p:sp>
        <p:nvSpPr>
          <p:cNvPr id="7" name="Rounded Rectangle 6"/>
          <p:cNvSpPr/>
          <p:nvPr/>
        </p:nvSpPr>
        <p:spPr>
          <a:xfrm>
            <a:off x="5516488" y="2060848"/>
            <a:ext cx="1512168" cy="647872"/>
          </a:xfrm>
          <a:prstGeom prst="roundRect">
            <a:avLst/>
          </a:prstGeom>
          <a:solidFill>
            <a:srgbClr val="FFC000"/>
          </a:solidFill>
          <a:ln>
            <a:noFill/>
          </a:ln>
          <a:effectLst>
            <a:outerShdw blurRad="50800" dist="38100" dir="2700000" algn="tl" rotWithShape="0">
              <a:prstClr val="black">
                <a:alpha val="40000"/>
              </a:prst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normAutofit fontScale="85000" lnSpcReduction="10000"/>
          </a:bodyPr>
          <a:lstStyle/>
          <a:p>
            <a:pPr algn="ctr"/>
            <a:r>
              <a:rPr lang="en-IE" dirty="0" smtClean="0">
                <a:solidFill>
                  <a:schemeClr val="tx1"/>
                </a:solidFill>
                <a:latin typeface="Arial" panose="020B0604020202020204" pitchFamily="34" charset="0"/>
                <a:cs typeface="Arial" panose="020B0604020202020204" pitchFamily="34" charset="0"/>
              </a:rPr>
              <a:t>Secretary of State for Health</a:t>
            </a:r>
            <a:endParaRPr lang="en-GB" dirty="0">
              <a:solidFill>
                <a:schemeClr val="tx1"/>
              </a:solidFill>
              <a:latin typeface="Arial" panose="020B0604020202020204" pitchFamily="34" charset="0"/>
              <a:cs typeface="Arial" panose="020B0604020202020204" pitchFamily="34" charset="0"/>
            </a:endParaRPr>
          </a:p>
        </p:txBody>
      </p:sp>
      <p:sp>
        <p:nvSpPr>
          <p:cNvPr id="8" name="Rounded Rectangle 7"/>
          <p:cNvSpPr/>
          <p:nvPr/>
        </p:nvSpPr>
        <p:spPr>
          <a:xfrm>
            <a:off x="7261448" y="2060848"/>
            <a:ext cx="1512168" cy="647872"/>
          </a:xfrm>
          <a:prstGeom prst="roundRect">
            <a:avLst/>
          </a:prstGeom>
          <a:solidFill>
            <a:srgbClr val="FFC000"/>
          </a:solidFill>
          <a:ln>
            <a:noFill/>
          </a:ln>
          <a:effectLst>
            <a:outerShdw blurRad="50800" dist="38100" dir="2700000" algn="tl" rotWithShape="0">
              <a:prstClr val="black">
                <a:alpha val="40000"/>
              </a:prst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normAutofit lnSpcReduction="10000"/>
          </a:bodyPr>
          <a:lstStyle/>
          <a:p>
            <a:pPr algn="ctr"/>
            <a:r>
              <a:rPr lang="en-IE" dirty="0" smtClean="0">
                <a:solidFill>
                  <a:schemeClr val="tx1"/>
                </a:solidFill>
                <a:latin typeface="Arial" panose="020B0604020202020204" pitchFamily="34" charset="0"/>
                <a:cs typeface="Arial" panose="020B0604020202020204" pitchFamily="34" charset="0"/>
              </a:rPr>
              <a:t>Monitor as Regulator</a:t>
            </a:r>
            <a:endParaRPr lang="en-GB" dirty="0">
              <a:solidFill>
                <a:schemeClr val="tx1"/>
              </a:solidFill>
              <a:latin typeface="Arial" panose="020B0604020202020204" pitchFamily="34" charset="0"/>
              <a:cs typeface="Arial" panose="020B0604020202020204" pitchFamily="34" charset="0"/>
            </a:endParaRPr>
          </a:p>
        </p:txBody>
      </p:sp>
      <p:sp>
        <p:nvSpPr>
          <p:cNvPr id="9" name="Rounded Rectangle 8"/>
          <p:cNvSpPr/>
          <p:nvPr/>
        </p:nvSpPr>
        <p:spPr>
          <a:xfrm>
            <a:off x="5516488" y="3140668"/>
            <a:ext cx="1512168" cy="1208285"/>
          </a:xfrm>
          <a:prstGeom prst="roundRect">
            <a:avLst/>
          </a:prstGeom>
          <a:solidFill>
            <a:srgbClr val="FFC000"/>
          </a:solidFill>
          <a:ln>
            <a:noFill/>
          </a:ln>
          <a:effectLst>
            <a:outerShdw blurRad="50800" dist="38100" dir="2700000" algn="tl" rotWithShape="0">
              <a:prstClr val="black">
                <a:alpha val="40000"/>
              </a:prst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normAutofit/>
          </a:bodyPr>
          <a:lstStyle/>
          <a:p>
            <a:pPr algn="ctr"/>
            <a:r>
              <a:rPr lang="en-IE" dirty="0" smtClean="0">
                <a:solidFill>
                  <a:schemeClr val="tx1"/>
                </a:solidFill>
                <a:latin typeface="Arial" panose="020B0604020202020204" pitchFamily="34" charset="0"/>
                <a:cs typeface="Arial" panose="020B0604020202020204" pitchFamily="34" charset="0"/>
              </a:rPr>
              <a:t>10 Strategic Health Authorities</a:t>
            </a:r>
            <a:endParaRPr lang="en-GB" dirty="0">
              <a:solidFill>
                <a:schemeClr val="tx1"/>
              </a:solidFill>
              <a:latin typeface="Arial" panose="020B0604020202020204" pitchFamily="34" charset="0"/>
              <a:cs typeface="Arial" panose="020B0604020202020204" pitchFamily="34" charset="0"/>
            </a:endParaRPr>
          </a:p>
        </p:txBody>
      </p:sp>
      <p:sp>
        <p:nvSpPr>
          <p:cNvPr id="10" name="Rounded Rectangle 9"/>
          <p:cNvSpPr/>
          <p:nvPr/>
        </p:nvSpPr>
        <p:spPr>
          <a:xfrm>
            <a:off x="7261448" y="3140668"/>
            <a:ext cx="1512168" cy="1208285"/>
          </a:xfrm>
          <a:prstGeom prst="roundRect">
            <a:avLst/>
          </a:prstGeom>
          <a:solidFill>
            <a:srgbClr val="FFC000"/>
          </a:solidFill>
          <a:ln>
            <a:noFill/>
          </a:ln>
          <a:effectLst>
            <a:outerShdw blurRad="50800" dist="38100" dir="2700000" algn="tl" rotWithShape="0">
              <a:prstClr val="black">
                <a:alpha val="40000"/>
              </a:prst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normAutofit fontScale="70000" lnSpcReduction="20000"/>
          </a:bodyPr>
          <a:lstStyle/>
          <a:p>
            <a:pPr algn="ctr"/>
            <a:r>
              <a:rPr lang="en-IE" dirty="0" smtClean="0">
                <a:solidFill>
                  <a:schemeClr val="tx1"/>
                </a:solidFill>
                <a:latin typeface="Arial" panose="020B0604020202020204" pitchFamily="34" charset="0"/>
                <a:cs typeface="Arial" panose="020B0604020202020204" pitchFamily="34" charset="0"/>
              </a:rPr>
              <a:t>Foundation Trusts accountable to Members through Governors</a:t>
            </a:r>
            <a:endParaRPr lang="en-GB" dirty="0">
              <a:solidFill>
                <a:schemeClr val="tx1"/>
              </a:solidFill>
              <a:latin typeface="Arial" panose="020B0604020202020204" pitchFamily="34" charset="0"/>
              <a:cs typeface="Arial" panose="020B0604020202020204" pitchFamily="34" charset="0"/>
            </a:endParaRPr>
          </a:p>
        </p:txBody>
      </p:sp>
      <p:sp>
        <p:nvSpPr>
          <p:cNvPr id="11" name="Rounded Rectangle 10"/>
          <p:cNvSpPr/>
          <p:nvPr/>
        </p:nvSpPr>
        <p:spPr>
          <a:xfrm>
            <a:off x="6372200" y="4717268"/>
            <a:ext cx="2376264" cy="871972"/>
          </a:xfrm>
          <a:prstGeom prst="roundRect">
            <a:avLst/>
          </a:prstGeom>
          <a:solidFill>
            <a:srgbClr val="FFC000"/>
          </a:solidFill>
          <a:ln>
            <a:noFill/>
          </a:ln>
          <a:effectLst>
            <a:outerShdw blurRad="50800" dist="38100" dir="2700000" algn="tl" rotWithShape="0">
              <a:prstClr val="black">
                <a:alpha val="40000"/>
              </a:prst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normAutofit fontScale="92500" lnSpcReduction="10000"/>
          </a:bodyPr>
          <a:lstStyle/>
          <a:p>
            <a:pPr algn="ctr"/>
            <a:r>
              <a:rPr lang="en-IE" dirty="0" smtClean="0">
                <a:solidFill>
                  <a:schemeClr val="tx1"/>
                </a:solidFill>
                <a:latin typeface="Arial" panose="020B0604020202020204" pitchFamily="34" charset="0"/>
                <a:cs typeface="Arial" panose="020B0604020202020204" pitchFamily="34" charset="0"/>
              </a:rPr>
              <a:t>NHS Trusts, Hospitals, Mental health Services, Ambulances</a:t>
            </a:r>
            <a:endParaRPr lang="en-GB" dirty="0">
              <a:solidFill>
                <a:schemeClr val="tx1"/>
              </a:solidFill>
              <a:latin typeface="Arial" panose="020B0604020202020204" pitchFamily="34" charset="0"/>
              <a:cs typeface="Arial" panose="020B0604020202020204" pitchFamily="34" charset="0"/>
            </a:endParaRPr>
          </a:p>
        </p:txBody>
      </p:sp>
      <p:sp>
        <p:nvSpPr>
          <p:cNvPr id="12" name="Rounded Rectangle 11"/>
          <p:cNvSpPr/>
          <p:nvPr/>
        </p:nvSpPr>
        <p:spPr>
          <a:xfrm>
            <a:off x="7164288" y="5889549"/>
            <a:ext cx="1512168" cy="647872"/>
          </a:xfrm>
          <a:prstGeom prst="roundRect">
            <a:avLst/>
          </a:prstGeom>
          <a:solidFill>
            <a:srgbClr val="FFC000"/>
          </a:solidFill>
          <a:ln>
            <a:noFill/>
          </a:ln>
          <a:effectLst>
            <a:outerShdw blurRad="50800" dist="38100" dir="2700000" algn="tl" rotWithShape="0">
              <a:prstClr val="black">
                <a:alpha val="40000"/>
              </a:prst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normAutofit lnSpcReduction="10000"/>
          </a:bodyPr>
          <a:lstStyle/>
          <a:p>
            <a:pPr algn="ctr"/>
            <a:r>
              <a:rPr lang="en-IE" dirty="0" smtClean="0">
                <a:solidFill>
                  <a:schemeClr val="tx1"/>
                </a:solidFill>
                <a:latin typeface="Arial" panose="020B0604020202020204" pitchFamily="34" charset="0"/>
                <a:cs typeface="Arial" panose="020B0604020202020204" pitchFamily="34" charset="0"/>
              </a:rPr>
              <a:t>Primary Care Trusts</a:t>
            </a:r>
            <a:endParaRPr lang="en-GB" dirty="0">
              <a:solidFill>
                <a:schemeClr val="tx1"/>
              </a:solidFill>
              <a:latin typeface="Arial" panose="020B0604020202020204" pitchFamily="34" charset="0"/>
              <a:cs typeface="Arial" panose="020B0604020202020204" pitchFamily="34" charset="0"/>
            </a:endParaRPr>
          </a:p>
        </p:txBody>
      </p:sp>
      <p:cxnSp>
        <p:nvCxnSpPr>
          <p:cNvPr id="13" name="Straight Connector 12"/>
          <p:cNvCxnSpPr/>
          <p:nvPr/>
        </p:nvCxnSpPr>
        <p:spPr>
          <a:xfrm>
            <a:off x="7028656" y="1628900"/>
            <a:ext cx="0" cy="215924"/>
          </a:xfrm>
          <a:prstGeom prst="line">
            <a:avLst/>
          </a:prstGeom>
          <a:ln w="76200">
            <a:solidFill>
              <a:srgbClr val="FF0000"/>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flipH="1">
            <a:off x="6156176" y="1844824"/>
            <a:ext cx="1944216" cy="0"/>
          </a:xfrm>
          <a:prstGeom prst="line">
            <a:avLst/>
          </a:prstGeom>
          <a:ln w="76200">
            <a:solidFill>
              <a:srgbClr val="FF0000"/>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22" name="Straight Connector 21"/>
          <p:cNvCxnSpPr>
            <a:stCxn id="11" idx="1"/>
          </p:cNvCxnSpPr>
          <p:nvPr/>
        </p:nvCxnSpPr>
        <p:spPr>
          <a:xfrm flipH="1">
            <a:off x="6198495" y="5153254"/>
            <a:ext cx="173705" cy="3938"/>
          </a:xfrm>
          <a:prstGeom prst="line">
            <a:avLst/>
          </a:prstGeom>
          <a:ln w="76200">
            <a:solidFill>
              <a:srgbClr val="FF0000"/>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a:xfrm flipH="1">
            <a:off x="6156176" y="6237312"/>
            <a:ext cx="1008112" cy="0"/>
          </a:xfrm>
          <a:prstGeom prst="line">
            <a:avLst/>
          </a:prstGeom>
          <a:ln w="76200">
            <a:solidFill>
              <a:srgbClr val="FF0000"/>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26" name="TextBox 25"/>
          <p:cNvSpPr txBox="1"/>
          <p:nvPr/>
        </p:nvSpPr>
        <p:spPr>
          <a:xfrm>
            <a:off x="5692926" y="6307740"/>
            <a:ext cx="1210588" cy="369332"/>
          </a:xfrm>
          <a:prstGeom prst="rect">
            <a:avLst/>
          </a:prstGeom>
          <a:noFill/>
        </p:spPr>
        <p:txBody>
          <a:bodyPr wrap="none" rtlCol="0">
            <a:spAutoFit/>
          </a:bodyPr>
          <a:lstStyle/>
          <a:p>
            <a:r>
              <a:rPr lang="en-IE" b="1" i="1" dirty="0" smtClean="0"/>
              <a:t>Figure 14</a:t>
            </a:r>
            <a:endParaRPr lang="en-GB" b="1" i="1" dirty="0"/>
          </a:p>
        </p:txBody>
      </p:sp>
    </p:spTree>
    <p:extLst>
      <p:ext uri="{BB962C8B-B14F-4D97-AF65-F5344CB8AC3E}">
        <p14:creationId xmlns:p14="http://schemas.microsoft.com/office/powerpoint/2010/main" val="1841766216"/>
      </p:ext>
    </p:extLst>
  </p:cSld>
  <p:clrMapOvr>
    <a:masterClrMapping/>
  </p:clrMapOvr>
  <p:transition advClick="0"/>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MMPROD_NEXTUNIQUEID" val="10010"/>
  <p:tag name="MMPROD_UIDATA" val="&lt;database version=&quot;7.0&quot;&gt;&lt;object type=&quot;1&quot; unique_id=&quot;10001&quot;&gt;&lt;object type=&quot;2&quot; unique_id=&quot;10045&quot;&gt;&lt;object type=&quot;3&quot; unique_id=&quot;10046&quot;&gt;&lt;property id=&quot;20148&quot; value=&quot;5&quot;/&gt;&lt;property id=&quot;20300&quot; value=&quot;Slide 1 - &amp;quot;Welcome&amp;quot;&quot;/&gt;&lt;property id=&quot;20307&quot; value=&quot;256&quot;/&gt;&lt;/object&gt;&lt;object type=&quot;3&quot; unique_id=&quot;10047&quot;&gt;&lt;property id=&quot;20148&quot; value=&quot;5&quot;/&gt;&lt;property id=&quot;20300&quot; value=&quot;Slide 2 - &amp;quot;Assignment Scenario&amp;quot;&quot;/&gt;&lt;property id=&quot;20307&quot; value=&quot;258&quot;/&gt;&lt;/object&gt;&lt;object type=&quot;3&quot; unique_id=&quot;10048&quot;&gt;&lt;property id=&quot;20148&quot; value=&quot;5&quot;/&gt;&lt;property id=&quot;20300&quot; value=&quot;Slide 3 - &amp;quot;Excel Sales Scenario&amp;quot;&quot;/&gt;&lt;property id=&quot;20307&quot; value=&quot;286&quot;/&gt;&lt;/object&gt;&lt;object type=&quot;3&quot; unique_id=&quot;10049&quot;&gt;&lt;property id=&quot;20148&quot; value=&quot;5&quot;/&gt;&lt;property id=&quot;20300&quot; value=&quot;Slide 4 - &amp;quot;Task 1 – Excel Sales Spreadsheet&amp;quot;&quot;/&gt;&lt;property id=&quot;20307&quot; value=&quot;287&quot;/&gt;&lt;/object&gt;&lt;object type=&quot;3&quot; unique_id=&quot;10050&quot;&gt;&lt;property id=&quot;20148&quot; value=&quot;5&quot;/&gt;&lt;property id=&quot;20300&quot; value=&quot;Slide 5 - &amp;quot;Task 2 – Excel Sales Spreadsheet&amp;quot;&quot;/&gt;&lt;property id=&quot;20307&quot; value=&quot;288&quot;/&gt;&lt;/object&gt;&lt;object type=&quot;3&quot; unique_id=&quot;10051&quot;&gt;&lt;property id=&quot;20148&quot; value=&quot;5&quot;/&gt;&lt;property id=&quot;20300&quot; value=&quot;Slide 6 - &amp;quot;Task 3 – Excel Sales Spreadsheet&amp;quot;&quot;/&gt;&lt;property id=&quot;20307&quot; value=&quot;289&quot;/&gt;&lt;/object&gt;&lt;object type=&quot;3&quot; unique_id=&quot;10052&quot;&gt;&lt;property id=&quot;20148&quot; value=&quot;5&quot;/&gt;&lt;property id=&quot;20300&quot; value=&quot;Slide 7 - &amp;quot;Task 4 – Excel Sales Spreadsheet&amp;quot;&quot;/&gt;&lt;property id=&quot;20307&quot; value=&quot;290&quot;/&gt;&lt;/object&gt;&lt;object type=&quot;3&quot; unique_id=&quot;10053&quot;&gt;&lt;property id=&quot;20148&quot; value=&quot;5&quot;/&gt;&lt;property id=&quot;20300&quot; value=&quot;Slide 8 - &amp;quot;Task 5 – Excel Sales Spreadsheet&amp;quot;&quot;/&gt;&lt;property id=&quot;20307&quot; value=&quot;291&quot;/&gt;&lt;/object&gt;&lt;object type=&quot;3&quot; unique_id=&quot;10054&quot;&gt;&lt;property id=&quot;20148&quot; value=&quot;5&quot;/&gt;&lt;property id=&quot;20300&quot; value=&quot;Slide 9 - &amp;quot;Task 6 – Excel Sales Spreadsheet&amp;quot;&quot;/&gt;&lt;property id=&quot;20307&quot; value=&quot;292&quot;/&gt;&lt;/object&gt;&lt;object type=&quot;3&quot; unique_id=&quot;10055&quot;&gt;&lt;property id=&quot;20148&quot; value=&quot;5&quot;/&gt;&lt;property id=&quot;20300&quot; value=&quot;Slide 10 - &amp;quot;Task 7 – Excel Sales Spreadsheet&amp;quot;&quot;/&gt;&lt;property id=&quot;20307&quot; value=&quot;294&quot;/&gt;&lt;/object&gt;&lt;object type=&quot;3&quot; unique_id=&quot;10056&quot;&gt;&lt;property id=&quot;20148&quot; value=&quot;5&quot;/&gt;&lt;property id=&quot;20300&quot; value=&quot;Slide 11 - &amp;quot;Task 8 – Excel Sales Spreadsheet&amp;quot;&quot;/&gt;&lt;property id=&quot;20307&quot; value=&quot;295&quot;/&gt;&lt;/object&gt;&lt;object type=&quot;3&quot; unique_id=&quot;10057&quot;&gt;&lt;property id=&quot;20148&quot; value=&quot;5&quot;/&gt;&lt;property id=&quot;20300&quot; value=&quot;Slide 12 - &amp;quot;Excel Tutorials – Click to View&amp;quot;&quot;/&gt;&lt;property id=&quot;20307&quot; value=&quot;332&quot;/&gt;&lt;/object&gt;&lt;object type=&quot;3&quot; unique_id=&quot;10058&quot;&gt;&lt;property id=&quot;20148&quot; value=&quot;5&quot;/&gt;&lt;property id=&quot;20300&quot; value=&quot;Slide 13 - &amp;quot;Excel Sales – Assessment (St/Ex/Ad)&amp;quot;&quot;/&gt;&lt;property id=&quot;20307&quot; value=&quot;297&quot;/&gt;&lt;/object&gt;&lt;object type=&quot;3&quot; unique_id=&quot;10059&quot;&gt;&lt;property id=&quot;20148&quot; value=&quot;5&quot;/&gt;&lt;property id=&quot;20300&quot; value=&quot;Slide 14 - &amp;quot;Excel Bookings Scenario&amp;quot;&quot;/&gt;&lt;property id=&quot;20307&quot; value=&quot;299&quot;/&gt;&lt;/object&gt;&lt;object type=&quot;3&quot; unique_id=&quot;10060&quot;&gt;&lt;property id=&quot;20148&quot; value=&quot;5&quot;/&gt;&lt;property id=&quot;20300&quot; value=&quot;Slide 15 - &amp;quot;Task 1 – Excel Bookings Spreadsheet&amp;quot;&quot;/&gt;&lt;property id=&quot;20307&quot; value=&quot;300&quot;/&gt;&lt;/object&gt;&lt;object type=&quot;3&quot; unique_id=&quot;10061&quot;&gt;&lt;property id=&quot;20148&quot; value=&quot;5&quot;/&gt;&lt;property id=&quot;20300&quot; value=&quot;Slide 16 - &amp;quot;Task 2 – Excel Bookings Spreadsheet&amp;quot;&quot;/&gt;&lt;property id=&quot;20307&quot; value=&quot;301&quot;/&gt;&lt;/object&gt;&lt;object type=&quot;3&quot; unique_id=&quot;10062&quot;&gt;&lt;property id=&quot;20148&quot; value=&quot;5&quot;/&gt;&lt;property id=&quot;20300&quot; value=&quot;Slide 17 - &amp;quot;Task 3 – Excel Bookings Spreadsheet&amp;quot;&quot;/&gt;&lt;property id=&quot;20307&quot; value=&quot;302&quot;/&gt;&lt;/object&gt;&lt;object type=&quot;3&quot; unique_id=&quot;10063&quot;&gt;&lt;property id=&quot;20148&quot; value=&quot;5&quot;/&gt;&lt;property id=&quot;20300&quot; value=&quot;Slide 18 - &amp;quot;Task 4 – Excel Bookings Spreadsheet&amp;quot;&quot;/&gt;&lt;property id=&quot;20307&quot; value=&quot;309&quot;/&gt;&lt;/object&gt;&lt;object type=&quot;3&quot; unique_id=&quot;10064&quot;&gt;&lt;property id=&quot;20148&quot; value=&quot;5&quot;/&gt;&lt;property id=&quot;20300&quot; value=&quot;Slide 19 - &amp;quot;Task 5 – Excel Bookings Spreadsheet&amp;quot;&quot;/&gt;&lt;property id=&quot;20307&quot; value=&quot;304&quot;/&gt;&lt;/object&gt;&lt;object type=&quot;3&quot; unique_id=&quot;10065&quot;&gt;&lt;property id=&quot;20148&quot; value=&quot;5&quot;/&gt;&lt;property id=&quot;20300&quot; value=&quot;Slide 20 - &amp;quot;Task 6 – Excel Bookings Spreadsheet&amp;quot;&quot;/&gt;&lt;property id=&quot;20307&quot; value=&quot;305&quot;/&gt;&lt;/object&gt;&lt;object type=&quot;3&quot; unique_id=&quot;10066&quot;&gt;&lt;property id=&quot;20148&quot; value=&quot;5&quot;/&gt;&lt;property id=&quot;20300&quot; value=&quot;Slide 21 - &amp;quot;Task 7 – Excel Bookings Spreadsheet&amp;quot;&quot;/&gt;&lt;property id=&quot;20307&quot; value=&quot;306&quot;/&gt;&lt;/object&gt;&lt;object type=&quot;3&quot; unique_id=&quot;10067&quot;&gt;&lt;property id=&quot;20148&quot; value=&quot;5&quot;/&gt;&lt;property id=&quot;20300&quot; value=&quot;Slide 22 - &amp;quot;Task 8 – Excel Bookings Spreadsheet&amp;quot;&quot;/&gt;&lt;property id=&quot;20307&quot; value=&quot;307&quot;/&gt;&lt;/object&gt;&lt;object type=&quot;3&quot; unique_id=&quot;10068&quot;&gt;&lt;property id=&quot;20148&quot; value=&quot;5&quot;/&gt;&lt;property id=&quot;20300&quot; value=&quot;Slide 23 - &amp;quot;Excel Tutorials – Click to View&amp;quot;&quot;/&gt;&lt;property id=&quot;20307&quot; value=&quot;334&quot;/&gt;&lt;/object&gt;&lt;object type=&quot;3&quot; unique_id=&quot;10069&quot;&gt;&lt;property id=&quot;20148&quot; value=&quot;5&quot;/&gt;&lt;property id=&quot;20300&quot; value=&quot;Slide 24 - &amp;quot;Excel Bookings – Assessment (St/Ex/Ad)&amp;quot;&quot;/&gt;&lt;property id=&quot;20307&quot; value=&quot;308&quot;/&gt;&lt;/object&gt;&lt;object type=&quot;3&quot; unique_id=&quot;10070&quot;&gt;&lt;property id=&quot;20148&quot; value=&quot;5&quot;/&gt;&lt;property id=&quot;20300&quot; value=&quot;Slide 25 - &amp;quot;Graphics Scenario&amp;quot;&quot;/&gt;&lt;property id=&quot;20307&quot; value=&quot;310&quot;/&gt;&lt;/object&gt;&lt;object type=&quot;3&quot; unique_id=&quot;10071&quot;&gt;&lt;property id=&quot;20148&quot; value=&quot;5&quot;/&gt;&lt;property id=&quot;20300&quot; value=&quot;Slide 26 - &amp;quot;Task 1 – Bitmap Montage&amp;quot;&quot;/&gt;&lt;property id=&quot;20307&quot; value=&quot;311&quot;/&gt;&lt;/object&gt;&lt;object type=&quot;3&quot; unique_id=&quot;10072&quot;&gt;&lt;property id=&quot;20148&quot; value=&quot;5&quot;/&gt;&lt;property id=&quot;20300&quot; value=&quot;Slide 27 - &amp;quot;Task 2 – Bitmap Montage&amp;quot;&quot;/&gt;&lt;property id=&quot;20307&quot; value=&quot;312&quot;/&gt;&lt;/object&gt;&lt;object type=&quot;3&quot; unique_id=&quot;10073&quot;&gt;&lt;property id=&quot;20148&quot; value=&quot;5&quot;/&gt;&lt;property id=&quot;20300&quot; value=&quot;Slide 28 - &amp;quot;Task 3 – Bitmap Montage&amp;quot;&quot;/&gt;&lt;property id=&quot;20307&quot; value=&quot;313&quot;/&gt;&lt;/object&gt;&lt;object type=&quot;3&quot; unique_id=&quot;10074&quot;&gt;&lt;property id=&quot;20148&quot; value=&quot;5&quot;/&gt;&lt;property id=&quot;20300&quot; value=&quot;Slide 29 - &amp;quot;Task 4 – Bitmap Montage&amp;quot;&quot;/&gt;&lt;property id=&quot;20307&quot; value=&quot;314&quot;/&gt;&lt;/object&gt;&lt;object type=&quot;3&quot; unique_id=&quot;10075&quot;&gt;&lt;property id=&quot;20148&quot; value=&quot;5&quot;/&gt;&lt;property id=&quot;20300&quot; value=&quot;Slide 30 - &amp;quot;Task 5 – Vector Map&amp;quot;&quot;/&gt;&lt;property id=&quot;20307&quot; value=&quot;315&quot;/&gt;&lt;/object&gt;&lt;object type=&quot;3&quot; unique_id=&quot;10076&quot;&gt;&lt;property id=&quot;20148&quot; value=&quot;5&quot;/&gt;&lt;property id=&quot;20300&quot; value=&quot;Slide 31 - &amp;quot;Task 6 – Vector Map&amp;quot;&quot;/&gt;&lt;property id=&quot;20307&quot; value=&quot;316&quot;/&gt;&lt;/object&gt;&lt;object type=&quot;3&quot; unique_id=&quot;10077&quot;&gt;&lt;property id=&quot;20148&quot; value=&quot;5&quot;/&gt;&lt;property id=&quot;20300&quot; value=&quot;Slide 32 - &amp;quot;Task 7 – Vector Map&amp;quot;&quot;/&gt;&lt;property id=&quot;20307&quot; value=&quot;317&quot;/&gt;&lt;/object&gt;&lt;object type=&quot;3&quot; unique_id=&quot;10078&quot;&gt;&lt;property id=&quot;20148&quot; value=&quot;5&quot;/&gt;&lt;property id=&quot;20300&quot; value=&quot;Slide 33 - &amp;quot;Task 8 – Graphics&amp;quot;&quot;/&gt;&lt;property id=&quot;20307&quot; value=&quot;318&quot;/&gt;&lt;/object&gt;&lt;object type=&quot;3&quot; unique_id=&quot;10079&quot;&gt;&lt;property id=&quot;20148&quot; value=&quot;5&quot;/&gt;&lt;property id=&quot;20300&quot; value=&quot;Slide 34 - &amp;quot;Task 9 – Graphics&amp;quot;&quot;/&gt;&lt;property id=&quot;20307&quot; value=&quot;321&quot;/&gt;&lt;/object&gt;&lt;object type=&quot;3&quot; unique_id=&quot;10080&quot;&gt;&lt;property id=&quot;20148&quot; value=&quot;5&quot;/&gt;&lt;property id=&quot;20300&quot; value=&quot;Slide 35 - &amp;quot;Graphics – Assessment (St/Ex/Ad)&amp;quot;&quot;/&gt;&lt;property id=&quot;20307&quot; value=&quot;319&quot;/&gt;&lt;/object&gt;&lt;object type=&quot;3&quot; unique_id=&quot;10081&quot;&gt;&lt;property id=&quot;20148&quot; value=&quot;5&quot;/&gt;&lt;property id=&quot;20300&quot; value=&quot;Slide 36 - &amp;quot;E-Safety Scenario&amp;quot;&quot;/&gt;&lt;property id=&quot;20307&quot; value=&quot;322&quot;/&gt;&lt;/object&gt;&lt;object type=&quot;3&quot; unique_id=&quot;10082&quot;&gt;&lt;property id=&quot;20148&quot; value=&quot;5&quot;/&gt;&lt;property id=&quot;20300&quot; value=&quot;Slide 37 - &amp;quot;Task 1 – E-Safety&amp;quot;&quot;/&gt;&lt;property id=&quot;20307&quot; value=&quot;323&quot;/&gt;&lt;/object&gt;&lt;object type=&quot;3&quot; unique_id=&quot;10083&quot;&gt;&lt;property id=&quot;20148&quot; value=&quot;5&quot;/&gt;&lt;property id=&quot;20300&quot; value=&quot;Slide 38 - &amp;quot;Task 2 – E-Safety&amp;quot;&quot;/&gt;&lt;property id=&quot;20307&quot; value=&quot;324&quot;/&gt;&lt;/object&gt;&lt;object type=&quot;3&quot; unique_id=&quot;10084&quot;&gt;&lt;property id=&quot;20148&quot; value=&quot;5&quot;/&gt;&lt;property id=&quot;20300&quot; value=&quot;Slide 39 - &amp;quot;Task 3 – E-Safety&amp;quot;&quot;/&gt;&lt;property id=&quot;20307&quot; value=&quot;325&quot;/&gt;&lt;/object&gt;&lt;object type=&quot;3&quot; unique_id=&quot;10085&quot;&gt;&lt;property id=&quot;20148&quot; value=&quot;5&quot;/&gt;&lt;property id=&quot;20300&quot; value=&quot;Slide 40 - &amp;quot;Task 4 – E-Safety&amp;quot;&quot;/&gt;&lt;property id=&quot;20307&quot; value=&quot;326&quot;/&gt;&lt;/object&gt;&lt;object type=&quot;3&quot; unique_id=&quot;10086&quot;&gt;&lt;property id=&quot;20148&quot; value=&quot;5&quot;/&gt;&lt;property id=&quot;20300&quot; value=&quot;Slide 41 - &amp;quot;Task 5 – E-Safety&amp;quot;&quot;/&gt;&lt;property id=&quot;20307&quot; value=&quot;327&quot;/&gt;&lt;/object&gt;&lt;object type=&quot;3&quot; unique_id=&quot;10087&quot;&gt;&lt;property id=&quot;20148&quot; value=&quot;5&quot;/&gt;&lt;property id=&quot;20300&quot; value=&quot;Slide 42 - &amp;quot;Task 6 – E-Safety&amp;quot;&quot;/&gt;&lt;property id=&quot;20307&quot; value=&quot;328&quot;/&gt;&lt;/object&gt;&lt;object type=&quot;3&quot; unique_id=&quot;10088&quot;&gt;&lt;property id=&quot;20148&quot; value=&quot;5&quot;/&gt;&lt;property id=&quot;20300&quot; value=&quot;Slide 43 - &amp;quot;Task 7 – E-Safety&amp;quot;&quot;/&gt;&lt;property id=&quot;20307&quot; value=&quot;329&quot;/&gt;&lt;/object&gt;&lt;object type=&quot;3&quot; unique_id=&quot;10089&quot;&gt;&lt;property id=&quot;20148&quot; value=&quot;5&quot;/&gt;&lt;property id=&quot;20300&quot; value=&quot;Slide 44 - &amp;quot;E-Safety – Assessment (St/Ex/Ad)&amp;quot;&quot;/&gt;&lt;property id=&quot;20307&quot; value=&quot;331&quot;/&gt;&lt;/object&gt;&lt;/object&gt;&lt;object type=&quot;8&quot; unique_id=&quot;10135&quot;&gt;&lt;/object&gt;&lt;/object&gt;&lt;/database&gt;"/>
  <p:tag name="SECTOMILLISECCONVERTED" val="1"/>
  <p:tag name="ISPRING_RESOURCE_PATHS_HASH_2" val="08f788787bcb7a4d543d064184e3ed8f8a1ad1a"/>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nderoth">
  <a:themeElements>
    <a:clrScheme name="Custom 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1A0AEC"/>
      </a:hlink>
      <a:folHlink>
        <a:srgbClr val="800080"/>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6303C8A099435F469B82EC500073A18D" ma:contentTypeVersion="0" ma:contentTypeDescription="Create a new document." ma:contentTypeScope="" ma:versionID="db11316f7499926a5aef36baba7827a0">
  <xsd:schema xmlns:xsd="http://www.w3.org/2001/XMLSchema" xmlns:p="http://schemas.microsoft.com/office/2006/metadata/properties" targetNamespace="http://schemas.microsoft.com/office/2006/metadata/properties" ma:root="true" ma:fieldsID="4aeb20c0e3442673af7ee10786458764">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3.xml><?xml version="1.0" encoding="utf-8"?>
<p:properties xmlns:p="http://schemas.microsoft.com/office/2006/metadata/properties" xmlns:xsi="http://www.w3.org/2001/XMLSchema-instance">
  <documentManagement/>
</p:properties>
</file>

<file path=customXml/itemProps1.xml><?xml version="1.0" encoding="utf-8"?>
<ds:datastoreItem xmlns:ds="http://schemas.openxmlformats.org/officeDocument/2006/customXml" ds:itemID="{E5A8F797-114D-47DC-A43E-E9D7D8871891}">
  <ds:schemaRefs>
    <ds:schemaRef ds:uri="http://schemas.microsoft.com/sharepoint/v3/contenttype/forms"/>
  </ds:schemaRefs>
</ds:datastoreItem>
</file>

<file path=customXml/itemProps2.xml><?xml version="1.0" encoding="utf-8"?>
<ds:datastoreItem xmlns:ds="http://schemas.openxmlformats.org/officeDocument/2006/customXml" ds:itemID="{E16A05FF-1C8D-47AA-A52A-FF79015719B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customXml/itemProps3.xml><?xml version="1.0" encoding="utf-8"?>
<ds:datastoreItem xmlns:ds="http://schemas.openxmlformats.org/officeDocument/2006/customXml" ds:itemID="{76DD945F-B7B0-4691-A0D0-E2EAD6DA23B3}">
  <ds:schemaRefs>
    <ds:schemaRef ds:uri="http://purl.org/dc/elements/1.1/"/>
    <ds:schemaRef ds:uri="http://schemas.microsoft.com/office/2006/documentManagement/types"/>
    <ds:schemaRef ds:uri="http://purl.org/dc/dcmitype/"/>
    <ds:schemaRef ds:uri="http://www.w3.org/XML/1998/namespace"/>
    <ds:schemaRef ds:uri="http://schemas.microsoft.com/office/2006/metadata/properties"/>
    <ds:schemaRef ds:uri="http://schemas.openxmlformats.org/package/2006/metadata/core-properties"/>
    <ds:schemaRef ds:uri="http://purl.org/dc/terms/"/>
  </ds:schemaRefs>
</ds:datastoreItem>
</file>

<file path=docProps/app.xml><?xml version="1.0" encoding="utf-8"?>
<Properties xmlns="http://schemas.openxmlformats.org/officeDocument/2006/extended-properties" xmlns:vt="http://schemas.openxmlformats.org/officeDocument/2006/docPropsVTypes">
  <Template/>
  <TotalTime>65815</TotalTime>
  <Words>6169</Words>
  <Application>Microsoft Office PowerPoint</Application>
  <PresentationFormat>On-screen Show (4:3)</PresentationFormat>
  <Paragraphs>552</Paragraphs>
  <Slides>42</Slides>
  <Notes>42</Notes>
  <HiddenSlides>0</HiddenSlides>
  <MMClips>0</MMClips>
  <ScaleCrop>false</ScaleCrop>
  <HeadingPairs>
    <vt:vector size="6" baseType="variant">
      <vt:variant>
        <vt:lpstr>Fonts Used</vt:lpstr>
      </vt:variant>
      <vt:variant>
        <vt:i4>10</vt:i4>
      </vt:variant>
      <vt:variant>
        <vt:lpstr>Theme</vt:lpstr>
      </vt:variant>
      <vt:variant>
        <vt:i4>1</vt:i4>
      </vt:variant>
      <vt:variant>
        <vt:lpstr>Slide Titles</vt:lpstr>
      </vt:variant>
      <vt:variant>
        <vt:i4>42</vt:i4>
      </vt:variant>
    </vt:vector>
  </HeadingPairs>
  <TitlesOfParts>
    <vt:vector size="53" baseType="lpstr">
      <vt:lpstr>Arial</vt:lpstr>
      <vt:lpstr>Calibri</vt:lpstr>
      <vt:lpstr>Lucida Sans Unicode</vt:lpstr>
      <vt:lpstr>MyriadPro-Bold</vt:lpstr>
      <vt:lpstr>MyriadPro-BoldIt</vt:lpstr>
      <vt:lpstr>Segoe UI</vt:lpstr>
      <vt:lpstr>Verdana</vt:lpstr>
      <vt:lpstr>Wingdings</vt:lpstr>
      <vt:lpstr>Wingdings 2</vt:lpstr>
      <vt:lpstr>Wingdings 3</vt:lpstr>
      <vt:lpstr>Enderoth</vt:lpstr>
      <vt:lpstr>PowerPoint Presentation</vt:lpstr>
      <vt:lpstr>1 – New Business Ideas - Expectations</vt:lpstr>
      <vt:lpstr>1 – New Business Ideas - Weighing</vt:lpstr>
      <vt:lpstr>1 – Answering Exam-Style Questions</vt:lpstr>
      <vt:lpstr>1 – Answering Exam-Style Questions</vt:lpstr>
      <vt:lpstr>1 – Answering Exam-Style Questions</vt:lpstr>
      <vt:lpstr>1 – Answering Exam-Style Questions</vt:lpstr>
      <vt:lpstr>17.1 – Centralise or Decentralise</vt:lpstr>
      <vt:lpstr>17.1 – Centralise or Decentralise</vt:lpstr>
      <vt:lpstr>17.1 – Organisational Charts</vt:lpstr>
      <vt:lpstr>17.1 – Organisational Charts</vt:lpstr>
      <vt:lpstr>17.1 – Organisational Charts – Centralised Decisions</vt:lpstr>
      <vt:lpstr>17.1 – Organisational Charts - Empowerment</vt:lpstr>
      <vt:lpstr>17.1 – Organisational Charts - Empowerment</vt:lpstr>
      <vt:lpstr>17.2 – The Chain of Command</vt:lpstr>
      <vt:lpstr>17.2 – The Chain of Command</vt:lpstr>
      <vt:lpstr>17.2 – The Chain of Command</vt:lpstr>
      <vt:lpstr>17.2 – The Chain of Command</vt:lpstr>
      <vt:lpstr>17.2 – The Chain of Command</vt:lpstr>
      <vt:lpstr>17.2 – The Chain of Command</vt:lpstr>
      <vt:lpstr>17.2 – The Chain of Command</vt:lpstr>
      <vt:lpstr>17.2 – The Chain of Command</vt:lpstr>
      <vt:lpstr>17.2 – The Chain of Command</vt:lpstr>
      <vt:lpstr>17.2 – The Chain of Command</vt:lpstr>
      <vt:lpstr>17 – Exam Questions – January 2014</vt:lpstr>
      <vt:lpstr>17 – Exam Questions – January 2014</vt:lpstr>
      <vt:lpstr>17 – Exam Questions – June 2014</vt:lpstr>
      <vt:lpstr>17 – Exam Questions – June 2014</vt:lpstr>
      <vt:lpstr>17 – Exam Questions – June 2014</vt:lpstr>
      <vt:lpstr>17 – Exam Questions – June 2014</vt:lpstr>
      <vt:lpstr>17 – Exam Questions – June 2014</vt:lpstr>
      <vt:lpstr>9 – Exam Questions – June 2014</vt:lpstr>
      <vt:lpstr>9 – Exam Questions – June 2014</vt:lpstr>
      <vt:lpstr>17 – Exam Questions – January 2015</vt:lpstr>
      <vt:lpstr>17 – Exam Questions – January 2014</vt:lpstr>
      <vt:lpstr>17 – Exam Questions – June 2015</vt:lpstr>
      <vt:lpstr>17 – Exam Questions – January 2014</vt:lpstr>
      <vt:lpstr>17 – Exam Questions – January 2016</vt:lpstr>
      <vt:lpstr>17 – Exam Questions – January 2016</vt:lpstr>
      <vt:lpstr>17 – Exam Questions – January 2016</vt:lpstr>
      <vt:lpstr>17 – Exam Questions – January 2016</vt:lpstr>
      <vt:lpstr>17 – Exam Questions – January 2015</vt:lpstr>
    </vt:vector>
  </TitlesOfParts>
  <Company>Brooke Weston CTC</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Chapter 17 – Different Types of organisational Structure</dc:title>
  <dc:subject>eBusiness</dc:subject>
  <dc:creator>Enderoth</dc:creator>
  <cp:lastModifiedBy>Stephen Rafferty</cp:lastModifiedBy>
  <cp:revision>2244</cp:revision>
  <cp:lastPrinted>2014-01-22T18:25:48Z</cp:lastPrinted>
  <dcterms:created xsi:type="dcterms:W3CDTF">2008-03-12T11:01:44Z</dcterms:created>
  <dcterms:modified xsi:type="dcterms:W3CDTF">2018-08-02T18:07:49Z</dcterms:modified>
  <cp:category>Unit 01</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0x0101006303C8A099435F469B82EC500073A18D</vt:lpwstr>
  </property>
  <property fmtid="{D5CDD505-2E9C-101B-9397-08002B2CF9AE}" pid="3" name="Unit">
    <vt:lpwstr>U1</vt:lpwstr>
  </property>
</Properties>
</file>